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23" r:id="rId3"/>
    <p:sldMasterId id="2147484569" r:id="rId4"/>
    <p:sldMasterId id="2147484588" r:id="rId5"/>
  </p:sldMasterIdLst>
  <p:notesMasterIdLst>
    <p:notesMasterId r:id="rId76"/>
  </p:notesMasterIdLst>
  <p:handoutMasterIdLst>
    <p:handoutMasterId r:id="rId77"/>
  </p:handoutMasterIdLst>
  <p:sldIdLst>
    <p:sldId id="1489" r:id="rId6"/>
    <p:sldId id="1550" r:id="rId7"/>
    <p:sldId id="1962" r:id="rId8"/>
    <p:sldId id="1613" r:id="rId9"/>
    <p:sldId id="1918" r:id="rId10"/>
    <p:sldId id="1955" r:id="rId11"/>
    <p:sldId id="1956" r:id="rId12"/>
    <p:sldId id="1938" r:id="rId13"/>
    <p:sldId id="1913" r:id="rId14"/>
    <p:sldId id="1934" r:id="rId15"/>
    <p:sldId id="1974" r:id="rId16"/>
    <p:sldId id="1958" r:id="rId17"/>
    <p:sldId id="1973" r:id="rId18"/>
    <p:sldId id="1933" r:id="rId19"/>
    <p:sldId id="1929" r:id="rId20"/>
    <p:sldId id="1935" r:id="rId21"/>
    <p:sldId id="1936" r:id="rId22"/>
    <p:sldId id="1937" r:id="rId23"/>
    <p:sldId id="1967" r:id="rId24"/>
    <p:sldId id="1968" r:id="rId25"/>
    <p:sldId id="1928" r:id="rId26"/>
    <p:sldId id="1919" r:id="rId27"/>
    <p:sldId id="1942" r:id="rId28"/>
    <p:sldId id="1944" r:id="rId29"/>
    <p:sldId id="1907" r:id="rId30"/>
    <p:sldId id="1941" r:id="rId31"/>
    <p:sldId id="1939" r:id="rId32"/>
    <p:sldId id="1946" r:id="rId33"/>
    <p:sldId id="1940" r:id="rId34"/>
    <p:sldId id="1959" r:id="rId35"/>
    <p:sldId id="1960" r:id="rId36"/>
    <p:sldId id="1947" r:id="rId37"/>
    <p:sldId id="1908" r:id="rId38"/>
    <p:sldId id="1951" r:id="rId39"/>
    <p:sldId id="1909" r:id="rId40"/>
    <p:sldId id="1926" r:id="rId41"/>
    <p:sldId id="1921" r:id="rId42"/>
    <p:sldId id="1927" r:id="rId43"/>
    <p:sldId id="1922" r:id="rId44"/>
    <p:sldId id="1923" r:id="rId45"/>
    <p:sldId id="1925" r:id="rId46"/>
    <p:sldId id="1972" r:id="rId47"/>
    <p:sldId id="1910" r:id="rId48"/>
    <p:sldId id="1943" r:id="rId49"/>
    <p:sldId id="1911" r:id="rId50"/>
    <p:sldId id="1920" r:id="rId51"/>
    <p:sldId id="1963" r:id="rId52"/>
    <p:sldId id="1930" r:id="rId53"/>
    <p:sldId id="1931" r:id="rId54"/>
    <p:sldId id="1964" r:id="rId55"/>
    <p:sldId id="1932" r:id="rId56"/>
    <p:sldId id="1945" r:id="rId57"/>
    <p:sldId id="1965" r:id="rId58"/>
    <p:sldId id="1966" r:id="rId59"/>
    <p:sldId id="1971" r:id="rId60"/>
    <p:sldId id="1912" r:id="rId61"/>
    <p:sldId id="1952" r:id="rId62"/>
    <p:sldId id="1961" r:id="rId63"/>
    <p:sldId id="1915" r:id="rId64"/>
    <p:sldId id="1948" r:id="rId65"/>
    <p:sldId id="1949" r:id="rId66"/>
    <p:sldId id="1577" r:id="rId67"/>
    <p:sldId id="1916" r:id="rId68"/>
    <p:sldId id="1954" r:id="rId69"/>
    <p:sldId id="1953" r:id="rId70"/>
    <p:sldId id="1950" r:id="rId71"/>
    <p:sldId id="1969" r:id="rId72"/>
    <p:sldId id="1970" r:id="rId73"/>
    <p:sldId id="1611" r:id="rId74"/>
    <p:sldId id="1612"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50"/>
            <p14:sldId id="1962"/>
          </p14:sldIdLst>
        </p14:section>
        <p14:section name="Disconnected scenario specifics" id="{0CDF8B4A-9847-459D-8802-E654ABB84590}">
          <p14:sldIdLst>
            <p14:sldId id="1613"/>
            <p14:sldId id="1918"/>
            <p14:sldId id="1955"/>
            <p14:sldId id="1956"/>
            <p14:sldId id="1938"/>
            <p14:sldId id="1913"/>
            <p14:sldId id="1934"/>
            <p14:sldId id="1974"/>
            <p14:sldId id="1958"/>
            <p14:sldId id="1973"/>
            <p14:sldId id="1933"/>
            <p14:sldId id="1929"/>
            <p14:sldId id="1935"/>
            <p14:sldId id="1936"/>
            <p14:sldId id="1937"/>
            <p14:sldId id="1967"/>
            <p14:sldId id="1968"/>
            <p14:sldId id="1928"/>
            <p14:sldId id="1919"/>
            <p14:sldId id="1942"/>
            <p14:sldId id="1944"/>
            <p14:sldId id="1907"/>
            <p14:sldId id="1941"/>
            <p14:sldId id="1939"/>
            <p14:sldId id="1946"/>
            <p14:sldId id="1940"/>
            <p14:sldId id="1959"/>
            <p14:sldId id="1960"/>
            <p14:sldId id="1947"/>
            <p14:sldId id="1908"/>
            <p14:sldId id="1951"/>
            <p14:sldId id="1909"/>
            <p14:sldId id="1926"/>
            <p14:sldId id="1921"/>
            <p14:sldId id="1927"/>
            <p14:sldId id="1922"/>
            <p14:sldId id="1923"/>
            <p14:sldId id="1925"/>
            <p14:sldId id="1972"/>
            <p14:sldId id="1910"/>
            <p14:sldId id="1943"/>
            <p14:sldId id="1911"/>
            <p14:sldId id="1920"/>
            <p14:sldId id="1963"/>
            <p14:sldId id="1930"/>
            <p14:sldId id="1931"/>
            <p14:sldId id="1964"/>
            <p14:sldId id="1932"/>
            <p14:sldId id="1945"/>
            <p14:sldId id="1965"/>
            <p14:sldId id="1966"/>
            <p14:sldId id="1971"/>
            <p14:sldId id="1912"/>
            <p14:sldId id="1952"/>
            <p14:sldId id="1961"/>
            <p14:sldId id="1915"/>
            <p14:sldId id="1948"/>
            <p14:sldId id="1949"/>
            <p14:sldId id="1577"/>
            <p14:sldId id="1916"/>
            <p14:sldId id="1954"/>
            <p14:sldId id="1953"/>
            <p14:sldId id="1950"/>
            <p14:sldId id="1969"/>
            <p14:sldId id="1970"/>
          </p14:sldIdLst>
        </p14:section>
        <p14:section name="Conclusion" id="{7EBF7387-3079-4248-89A0-0AA300D33B53}">
          <p14:sldIdLst>
            <p14:sldId id="1611"/>
            <p14:sldId id="1612"/>
          </p14:sldIdLst>
        </p14:section>
        <p14:section name="Appendix" id="{F2953DCD-F1FB-4CBA-95C0-10FCF68951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7"/>
    <a:srgbClr val="D83B01"/>
    <a:srgbClr val="FF8C00"/>
    <a:srgbClr val="D9D9D9"/>
    <a:srgbClr val="505050"/>
    <a:srgbClr val="E6E6E6"/>
    <a:srgbClr val="656565"/>
    <a:srgbClr val="35353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6" autoAdjust="0"/>
    <p:restoredTop sz="78699" autoAdjust="0"/>
  </p:normalViewPr>
  <p:slideViewPr>
    <p:cSldViewPr snapToGrid="0">
      <p:cViewPr varScale="1">
        <p:scale>
          <a:sx n="88" d="100"/>
          <a:sy n="88" d="100"/>
        </p:scale>
        <p:origin x="1284"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49BC6F-AD14-4ABC-B2DC-FE370E15B9C8}" type="doc">
      <dgm:prSet loTypeId="urn:microsoft.com/office/officeart/2005/8/layout/hProcess9" loCatId="process" qsTypeId="urn:microsoft.com/office/officeart/2005/8/quickstyle/simple1" qsCatId="simple" csTypeId="urn:microsoft.com/office/officeart/2005/8/colors/accent1_2" csCatId="accent1" phldr="1"/>
      <dgm:spPr/>
    </dgm:pt>
    <dgm:pt modelId="{76807C1C-1A1F-4382-AC9B-11A11C6E8EF5}">
      <dgm:prSet phldrT="[Text]"/>
      <dgm:spPr>
        <a:solidFill>
          <a:srgbClr val="00B050"/>
        </a:solidFill>
      </dgm:spPr>
      <dgm:t>
        <a:bodyPr/>
        <a:lstStyle/>
        <a:p>
          <a:r>
            <a:rPr lang="en-US" b="0" i="0" u="none"/>
            <a:t>Install Azure Stack PowerShell to a connected machine</a:t>
          </a:r>
          <a:endParaRPr lang="en-US"/>
        </a:p>
      </dgm:t>
    </dgm:pt>
    <dgm:pt modelId="{F62CD9C7-6D2F-4451-969D-6717C27A431D}" type="parTrans" cxnId="{0AB705CC-5BC6-414B-89B2-71AB74EA08D5}">
      <dgm:prSet/>
      <dgm:spPr/>
      <dgm:t>
        <a:bodyPr/>
        <a:lstStyle/>
        <a:p>
          <a:endParaRPr lang="en-US"/>
        </a:p>
      </dgm:t>
    </dgm:pt>
    <dgm:pt modelId="{AFE64A98-4527-4B47-A63D-2490BB9F01DA}" type="sibTrans" cxnId="{0AB705CC-5BC6-414B-89B2-71AB74EA08D5}">
      <dgm:prSet/>
      <dgm:spPr/>
      <dgm:t>
        <a:bodyPr/>
        <a:lstStyle/>
        <a:p>
          <a:endParaRPr lang="en-US"/>
        </a:p>
      </dgm:t>
    </dgm:pt>
    <dgm:pt modelId="{01D40B8D-CC76-4583-B667-E05F4E9A7A73}">
      <dgm:prSet/>
      <dgm:spPr>
        <a:solidFill>
          <a:srgbClr val="00B050"/>
        </a:solidFill>
      </dgm:spPr>
      <dgm:t>
        <a:bodyPr/>
        <a:lstStyle/>
        <a:p>
          <a:pPr>
            <a:buFont typeface="+mj-lt"/>
            <a:buAutoNum type="arabicPeriod"/>
          </a:pPr>
          <a:r>
            <a:rPr lang="en-US" b="0" i="0" u="none"/>
            <a:t>Enable additional storage features</a:t>
          </a:r>
        </a:p>
      </dgm:t>
    </dgm:pt>
    <dgm:pt modelId="{00E1BA5B-1B7B-4904-814D-9C63E23D86DF}" type="parTrans" cxnId="{0AD10ABC-2187-44B2-B41E-966E1C657E99}">
      <dgm:prSet/>
      <dgm:spPr/>
      <dgm:t>
        <a:bodyPr/>
        <a:lstStyle/>
        <a:p>
          <a:endParaRPr lang="en-US"/>
        </a:p>
      </dgm:t>
    </dgm:pt>
    <dgm:pt modelId="{AF488B40-420B-4F38-9088-0BF7AE49E5EC}" type="sibTrans" cxnId="{0AD10ABC-2187-44B2-B41E-966E1C657E99}">
      <dgm:prSet/>
      <dgm:spPr/>
      <dgm:t>
        <a:bodyPr/>
        <a:lstStyle/>
        <a:p>
          <a:endParaRPr lang="en-US"/>
        </a:p>
      </dgm:t>
    </dgm:pt>
    <dgm:pt modelId="{5075E0B5-AECB-47AF-98F9-76554E07FB32}">
      <dgm:prSet/>
      <dgm:spPr/>
      <dgm:t>
        <a:bodyPr/>
        <a:lstStyle/>
        <a:p>
          <a:pPr>
            <a:buFont typeface="+mj-lt"/>
            <a:buAutoNum type="arabicPeriod"/>
          </a:pPr>
          <a:r>
            <a:rPr lang="en-US" b="0" i="0" u="none"/>
            <a:t>Transport the PowerShell packages to your disconnected workstation</a:t>
          </a:r>
        </a:p>
      </dgm:t>
    </dgm:pt>
    <dgm:pt modelId="{C14FA9FF-76F3-41EF-A49D-6B79DC459A05}" type="parTrans" cxnId="{4D1B0418-F4CF-4CAA-B8B6-66BA82B66464}">
      <dgm:prSet/>
      <dgm:spPr/>
      <dgm:t>
        <a:bodyPr/>
        <a:lstStyle/>
        <a:p>
          <a:endParaRPr lang="en-US"/>
        </a:p>
      </dgm:t>
    </dgm:pt>
    <dgm:pt modelId="{887E6967-1D2B-42BB-B091-EDB35E9E236E}" type="sibTrans" cxnId="{4D1B0418-F4CF-4CAA-B8B6-66BA82B66464}">
      <dgm:prSet/>
      <dgm:spPr/>
      <dgm:t>
        <a:bodyPr/>
        <a:lstStyle/>
        <a:p>
          <a:endParaRPr lang="en-US"/>
        </a:p>
      </dgm:t>
    </dgm:pt>
    <dgm:pt modelId="{8C802C7F-19BF-44DB-AAC4-7975C6A1C871}">
      <dgm:prSet/>
      <dgm:spPr/>
      <dgm:t>
        <a:bodyPr/>
        <a:lstStyle/>
        <a:p>
          <a:pPr>
            <a:buFont typeface="+mj-lt"/>
            <a:buAutoNum type="arabicPeriod"/>
          </a:pPr>
          <a:r>
            <a:rPr lang="en-US" b="0" i="0" u="none"/>
            <a:t>Confirm the installation of PowerShell</a:t>
          </a:r>
        </a:p>
      </dgm:t>
    </dgm:pt>
    <dgm:pt modelId="{108958D0-F732-45AC-ADD3-A3BEBE71DBFA}" type="parTrans" cxnId="{78E3C9DA-6055-49CD-87B7-3AA494DE835F}">
      <dgm:prSet/>
      <dgm:spPr/>
      <dgm:t>
        <a:bodyPr/>
        <a:lstStyle/>
        <a:p>
          <a:endParaRPr lang="en-US"/>
        </a:p>
      </dgm:t>
    </dgm:pt>
    <dgm:pt modelId="{E533B15E-654E-44E1-B99D-67E7115791E4}" type="sibTrans" cxnId="{78E3C9DA-6055-49CD-87B7-3AA494DE835F}">
      <dgm:prSet/>
      <dgm:spPr/>
      <dgm:t>
        <a:bodyPr/>
        <a:lstStyle/>
        <a:p>
          <a:endParaRPr lang="en-US"/>
        </a:p>
      </dgm:t>
    </dgm:pt>
    <dgm:pt modelId="{391DFE3A-D06B-4063-856F-B1BE06D68385}" type="pres">
      <dgm:prSet presAssocID="{DC49BC6F-AD14-4ABC-B2DC-FE370E15B9C8}" presName="CompostProcess" presStyleCnt="0">
        <dgm:presLayoutVars>
          <dgm:dir/>
          <dgm:resizeHandles val="exact"/>
        </dgm:presLayoutVars>
      </dgm:prSet>
      <dgm:spPr/>
    </dgm:pt>
    <dgm:pt modelId="{EAB2EBB2-FDDD-4F80-A653-445D1FDBFE39}" type="pres">
      <dgm:prSet presAssocID="{DC49BC6F-AD14-4ABC-B2DC-FE370E15B9C8}" presName="arrow" presStyleLbl="bgShp" presStyleIdx="0" presStyleCnt="1"/>
      <dgm:spPr/>
    </dgm:pt>
    <dgm:pt modelId="{ADA0D4B6-098B-4371-9992-C8EB71D12E8B}" type="pres">
      <dgm:prSet presAssocID="{DC49BC6F-AD14-4ABC-B2DC-FE370E15B9C8}" presName="linearProcess" presStyleCnt="0"/>
      <dgm:spPr/>
    </dgm:pt>
    <dgm:pt modelId="{B067F521-61BC-4CF2-80C5-99246DDBC059}" type="pres">
      <dgm:prSet presAssocID="{76807C1C-1A1F-4382-AC9B-11A11C6E8EF5}" presName="textNode" presStyleLbl="node1" presStyleIdx="0" presStyleCnt="4">
        <dgm:presLayoutVars>
          <dgm:bulletEnabled val="1"/>
        </dgm:presLayoutVars>
      </dgm:prSet>
      <dgm:spPr/>
    </dgm:pt>
    <dgm:pt modelId="{200641D8-9860-4FE1-9528-08EC53610668}" type="pres">
      <dgm:prSet presAssocID="{AFE64A98-4527-4B47-A63D-2490BB9F01DA}" presName="sibTrans" presStyleCnt="0"/>
      <dgm:spPr/>
    </dgm:pt>
    <dgm:pt modelId="{8C8780F6-8A15-4310-A50B-73F92D6EE375}" type="pres">
      <dgm:prSet presAssocID="{01D40B8D-CC76-4583-B667-E05F4E9A7A73}" presName="textNode" presStyleLbl="node1" presStyleIdx="1" presStyleCnt="4">
        <dgm:presLayoutVars>
          <dgm:bulletEnabled val="1"/>
        </dgm:presLayoutVars>
      </dgm:prSet>
      <dgm:spPr/>
    </dgm:pt>
    <dgm:pt modelId="{9A63AA27-B408-48BE-82B7-5A7BDAEDFEAF}" type="pres">
      <dgm:prSet presAssocID="{AF488B40-420B-4F38-9088-0BF7AE49E5EC}" presName="sibTrans" presStyleCnt="0"/>
      <dgm:spPr/>
    </dgm:pt>
    <dgm:pt modelId="{AA77BFC6-799C-421F-A008-57360D7B6C96}" type="pres">
      <dgm:prSet presAssocID="{5075E0B5-AECB-47AF-98F9-76554E07FB32}" presName="textNode" presStyleLbl="node1" presStyleIdx="2" presStyleCnt="4">
        <dgm:presLayoutVars>
          <dgm:bulletEnabled val="1"/>
        </dgm:presLayoutVars>
      </dgm:prSet>
      <dgm:spPr/>
    </dgm:pt>
    <dgm:pt modelId="{9F488582-F38D-4FEC-93EB-8D91103A83F5}" type="pres">
      <dgm:prSet presAssocID="{887E6967-1D2B-42BB-B091-EDB35E9E236E}" presName="sibTrans" presStyleCnt="0"/>
      <dgm:spPr/>
    </dgm:pt>
    <dgm:pt modelId="{BE27A521-53DA-4726-8F17-2735BDA25FFA}" type="pres">
      <dgm:prSet presAssocID="{8C802C7F-19BF-44DB-AAC4-7975C6A1C871}" presName="textNode" presStyleLbl="node1" presStyleIdx="3" presStyleCnt="4">
        <dgm:presLayoutVars>
          <dgm:bulletEnabled val="1"/>
        </dgm:presLayoutVars>
      </dgm:prSet>
      <dgm:spPr/>
    </dgm:pt>
  </dgm:ptLst>
  <dgm:cxnLst>
    <dgm:cxn modelId="{79D41500-37FC-4560-B86B-2966E7FF3DD7}" type="presOf" srcId="{DC49BC6F-AD14-4ABC-B2DC-FE370E15B9C8}" destId="{391DFE3A-D06B-4063-856F-B1BE06D68385}" srcOrd="0" destOrd="0" presId="urn:microsoft.com/office/officeart/2005/8/layout/hProcess9"/>
    <dgm:cxn modelId="{4D1B0418-F4CF-4CAA-B8B6-66BA82B66464}" srcId="{DC49BC6F-AD14-4ABC-B2DC-FE370E15B9C8}" destId="{5075E0B5-AECB-47AF-98F9-76554E07FB32}" srcOrd="2" destOrd="0" parTransId="{C14FA9FF-76F3-41EF-A49D-6B79DC459A05}" sibTransId="{887E6967-1D2B-42BB-B091-EDB35E9E236E}"/>
    <dgm:cxn modelId="{B4C35365-2FBF-4514-BD04-3C91B07D8389}" type="presOf" srcId="{76807C1C-1A1F-4382-AC9B-11A11C6E8EF5}" destId="{B067F521-61BC-4CF2-80C5-99246DDBC059}" srcOrd="0" destOrd="0" presId="urn:microsoft.com/office/officeart/2005/8/layout/hProcess9"/>
    <dgm:cxn modelId="{D8B8B556-F9FD-47A7-BBA8-FE0A64A4A970}" type="presOf" srcId="{5075E0B5-AECB-47AF-98F9-76554E07FB32}" destId="{AA77BFC6-799C-421F-A008-57360D7B6C96}" srcOrd="0" destOrd="0" presId="urn:microsoft.com/office/officeart/2005/8/layout/hProcess9"/>
    <dgm:cxn modelId="{0AD10ABC-2187-44B2-B41E-966E1C657E99}" srcId="{DC49BC6F-AD14-4ABC-B2DC-FE370E15B9C8}" destId="{01D40B8D-CC76-4583-B667-E05F4E9A7A73}" srcOrd="1" destOrd="0" parTransId="{00E1BA5B-1B7B-4904-814D-9C63E23D86DF}" sibTransId="{AF488B40-420B-4F38-9088-0BF7AE49E5EC}"/>
    <dgm:cxn modelId="{0AB705CC-5BC6-414B-89B2-71AB74EA08D5}" srcId="{DC49BC6F-AD14-4ABC-B2DC-FE370E15B9C8}" destId="{76807C1C-1A1F-4382-AC9B-11A11C6E8EF5}" srcOrd="0" destOrd="0" parTransId="{F62CD9C7-6D2F-4451-969D-6717C27A431D}" sibTransId="{AFE64A98-4527-4B47-A63D-2490BB9F01DA}"/>
    <dgm:cxn modelId="{4DCE1FD3-C432-434F-84B2-C50E674AC4A1}" type="presOf" srcId="{8C802C7F-19BF-44DB-AAC4-7975C6A1C871}" destId="{BE27A521-53DA-4726-8F17-2735BDA25FFA}" srcOrd="0" destOrd="0" presId="urn:microsoft.com/office/officeart/2005/8/layout/hProcess9"/>
    <dgm:cxn modelId="{78E3C9DA-6055-49CD-87B7-3AA494DE835F}" srcId="{DC49BC6F-AD14-4ABC-B2DC-FE370E15B9C8}" destId="{8C802C7F-19BF-44DB-AAC4-7975C6A1C871}" srcOrd="3" destOrd="0" parTransId="{108958D0-F732-45AC-ADD3-A3BEBE71DBFA}" sibTransId="{E533B15E-654E-44E1-B99D-67E7115791E4}"/>
    <dgm:cxn modelId="{0EE91FDF-42B5-4D8B-9104-DCEF5A70CC6A}" type="presOf" srcId="{01D40B8D-CC76-4583-B667-E05F4E9A7A73}" destId="{8C8780F6-8A15-4310-A50B-73F92D6EE375}" srcOrd="0" destOrd="0" presId="urn:microsoft.com/office/officeart/2005/8/layout/hProcess9"/>
    <dgm:cxn modelId="{933295BD-6E6C-4276-A68A-A9EBC8B19B00}" type="presParOf" srcId="{391DFE3A-D06B-4063-856F-B1BE06D68385}" destId="{EAB2EBB2-FDDD-4F80-A653-445D1FDBFE39}" srcOrd="0" destOrd="0" presId="urn:microsoft.com/office/officeart/2005/8/layout/hProcess9"/>
    <dgm:cxn modelId="{8EF840F0-40A1-46D9-9DE9-BF55CCC6B538}" type="presParOf" srcId="{391DFE3A-D06B-4063-856F-B1BE06D68385}" destId="{ADA0D4B6-098B-4371-9992-C8EB71D12E8B}" srcOrd="1" destOrd="0" presId="urn:microsoft.com/office/officeart/2005/8/layout/hProcess9"/>
    <dgm:cxn modelId="{89265DE3-595B-4905-A6A9-4EE460212AA7}" type="presParOf" srcId="{ADA0D4B6-098B-4371-9992-C8EB71D12E8B}" destId="{B067F521-61BC-4CF2-80C5-99246DDBC059}" srcOrd="0" destOrd="0" presId="urn:microsoft.com/office/officeart/2005/8/layout/hProcess9"/>
    <dgm:cxn modelId="{98FBED79-19BA-482D-9A0E-50B6206FF02E}" type="presParOf" srcId="{ADA0D4B6-098B-4371-9992-C8EB71D12E8B}" destId="{200641D8-9860-4FE1-9528-08EC53610668}" srcOrd="1" destOrd="0" presId="urn:microsoft.com/office/officeart/2005/8/layout/hProcess9"/>
    <dgm:cxn modelId="{CFDB01C8-F26A-40FA-A3BE-10847E98C56C}" type="presParOf" srcId="{ADA0D4B6-098B-4371-9992-C8EB71D12E8B}" destId="{8C8780F6-8A15-4310-A50B-73F92D6EE375}" srcOrd="2" destOrd="0" presId="urn:microsoft.com/office/officeart/2005/8/layout/hProcess9"/>
    <dgm:cxn modelId="{6E00361A-8C88-469D-B9B7-04FF43A7F6B8}" type="presParOf" srcId="{ADA0D4B6-098B-4371-9992-C8EB71D12E8B}" destId="{9A63AA27-B408-48BE-82B7-5A7BDAEDFEAF}" srcOrd="3" destOrd="0" presId="urn:microsoft.com/office/officeart/2005/8/layout/hProcess9"/>
    <dgm:cxn modelId="{3565E947-C69D-48D9-BFBB-594E22F34706}" type="presParOf" srcId="{ADA0D4B6-098B-4371-9992-C8EB71D12E8B}" destId="{AA77BFC6-799C-421F-A008-57360D7B6C96}" srcOrd="4" destOrd="0" presId="urn:microsoft.com/office/officeart/2005/8/layout/hProcess9"/>
    <dgm:cxn modelId="{A5B5F575-46A4-4C92-8B5A-7B568FD88F7D}" type="presParOf" srcId="{ADA0D4B6-098B-4371-9992-C8EB71D12E8B}" destId="{9F488582-F38D-4FEC-93EB-8D91103A83F5}" srcOrd="5" destOrd="0" presId="urn:microsoft.com/office/officeart/2005/8/layout/hProcess9"/>
    <dgm:cxn modelId="{833162AC-AB6A-46E6-85B6-DB34028E58BA}" type="presParOf" srcId="{ADA0D4B6-098B-4371-9992-C8EB71D12E8B}" destId="{BE27A521-53DA-4726-8F17-2735BDA25FFA}"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49BC6F-AD14-4ABC-B2DC-FE370E15B9C8}" type="doc">
      <dgm:prSet loTypeId="urn:microsoft.com/office/officeart/2005/8/layout/hProcess9" loCatId="process" qsTypeId="urn:microsoft.com/office/officeart/2005/8/quickstyle/simple1" qsCatId="simple" csTypeId="urn:microsoft.com/office/officeart/2005/8/colors/accent1_2" csCatId="accent1" phldr="1"/>
      <dgm:spPr/>
    </dgm:pt>
    <dgm:pt modelId="{76807C1C-1A1F-4382-AC9B-11A11C6E8EF5}">
      <dgm:prSet phldrT="[Text]"/>
      <dgm:spPr/>
      <dgm:t>
        <a:bodyPr/>
        <a:lstStyle/>
        <a:p>
          <a:r>
            <a:rPr lang="en-US"/>
            <a:t>Import PowerShell registration module on Azure Stack</a:t>
          </a:r>
        </a:p>
      </dgm:t>
    </dgm:pt>
    <dgm:pt modelId="{F62CD9C7-6D2F-4451-969D-6717C27A431D}" type="parTrans" cxnId="{0AB705CC-5BC6-414B-89B2-71AB74EA08D5}">
      <dgm:prSet/>
      <dgm:spPr/>
      <dgm:t>
        <a:bodyPr/>
        <a:lstStyle/>
        <a:p>
          <a:endParaRPr lang="en-US"/>
        </a:p>
      </dgm:t>
    </dgm:pt>
    <dgm:pt modelId="{AFE64A98-4527-4B47-A63D-2490BB9F01DA}" type="sibTrans" cxnId="{0AB705CC-5BC6-414B-89B2-71AB74EA08D5}">
      <dgm:prSet/>
      <dgm:spPr/>
      <dgm:t>
        <a:bodyPr/>
        <a:lstStyle/>
        <a:p>
          <a:endParaRPr lang="en-US"/>
        </a:p>
      </dgm:t>
    </dgm:pt>
    <dgm:pt modelId="{43B1402F-99BC-4EC6-AF50-10F813C6A847}">
      <dgm:prSet phldrT="[Text]"/>
      <dgm:spPr/>
      <dgm:t>
        <a:bodyPr/>
        <a:lstStyle/>
        <a:p>
          <a:r>
            <a:rPr lang="en-US"/>
            <a:t>Get registration token file</a:t>
          </a:r>
        </a:p>
      </dgm:t>
    </dgm:pt>
    <dgm:pt modelId="{99C5C1FB-4BB2-4D2D-9BC3-211CE28BC373}" type="parTrans" cxnId="{BCF8E8B7-06BB-4379-A88F-D64C043F62B9}">
      <dgm:prSet/>
      <dgm:spPr/>
      <dgm:t>
        <a:bodyPr/>
        <a:lstStyle/>
        <a:p>
          <a:endParaRPr lang="en-US"/>
        </a:p>
      </dgm:t>
    </dgm:pt>
    <dgm:pt modelId="{68A5BB30-BDED-473C-AF80-640E1000E6EB}" type="sibTrans" cxnId="{BCF8E8B7-06BB-4379-A88F-D64C043F62B9}">
      <dgm:prSet/>
      <dgm:spPr/>
      <dgm:t>
        <a:bodyPr/>
        <a:lstStyle/>
        <a:p>
          <a:endParaRPr lang="en-US"/>
        </a:p>
      </dgm:t>
    </dgm:pt>
    <dgm:pt modelId="{3E3CCBEE-BBE3-4DBA-9539-B14DC6EA5705}">
      <dgm:prSet phldrT="[Text]"/>
      <dgm:spPr>
        <a:solidFill>
          <a:srgbClr val="00B050"/>
        </a:solidFill>
      </dgm:spPr>
      <dgm:t>
        <a:bodyPr/>
        <a:lstStyle/>
        <a:p>
          <a:r>
            <a:rPr lang="en-US"/>
            <a:t>Take token to Internet-connected computer</a:t>
          </a:r>
        </a:p>
      </dgm:t>
    </dgm:pt>
    <dgm:pt modelId="{0773EE3D-8B96-40A7-ACC3-0ABEEB81FD94}" type="parTrans" cxnId="{4CC839EC-30CB-4715-8254-BF6DADC07D10}">
      <dgm:prSet/>
      <dgm:spPr/>
      <dgm:t>
        <a:bodyPr/>
        <a:lstStyle/>
        <a:p>
          <a:endParaRPr lang="en-US"/>
        </a:p>
      </dgm:t>
    </dgm:pt>
    <dgm:pt modelId="{22E2C346-D684-45CF-8CEF-69B30846BA23}" type="sibTrans" cxnId="{4CC839EC-30CB-4715-8254-BF6DADC07D10}">
      <dgm:prSet/>
      <dgm:spPr/>
      <dgm:t>
        <a:bodyPr/>
        <a:lstStyle/>
        <a:p>
          <a:endParaRPr lang="en-US"/>
        </a:p>
      </dgm:t>
    </dgm:pt>
    <dgm:pt modelId="{45E6C7A0-7CA0-496C-8CA6-5B1F4F7FA60D}">
      <dgm:prSet phldrT="[Text]"/>
      <dgm:spPr>
        <a:solidFill>
          <a:srgbClr val="00B050"/>
        </a:solidFill>
      </dgm:spPr>
      <dgm:t>
        <a:bodyPr/>
        <a:lstStyle/>
        <a:p>
          <a:r>
            <a:rPr lang="en-US"/>
            <a:t>Register with Azure</a:t>
          </a:r>
        </a:p>
      </dgm:t>
    </dgm:pt>
    <dgm:pt modelId="{4006FB81-33BE-41AB-A6A6-8E5BE2239F67}" type="parTrans" cxnId="{8BC31EFA-A99B-4EDD-A233-A5170CDF76F1}">
      <dgm:prSet/>
      <dgm:spPr/>
      <dgm:t>
        <a:bodyPr/>
        <a:lstStyle/>
        <a:p>
          <a:endParaRPr lang="en-US"/>
        </a:p>
      </dgm:t>
    </dgm:pt>
    <dgm:pt modelId="{13F211BA-14EA-4C1E-9FC7-08AFF5A5A0B6}" type="sibTrans" cxnId="{8BC31EFA-A99B-4EDD-A233-A5170CDF76F1}">
      <dgm:prSet/>
      <dgm:spPr/>
      <dgm:t>
        <a:bodyPr/>
        <a:lstStyle/>
        <a:p>
          <a:endParaRPr lang="en-US"/>
        </a:p>
      </dgm:t>
    </dgm:pt>
    <dgm:pt modelId="{D6BAA318-65AD-47B2-92AD-D039F5954323}">
      <dgm:prSet phldrT="[Text]"/>
      <dgm:spPr>
        <a:solidFill>
          <a:srgbClr val="00B050"/>
        </a:solidFill>
      </dgm:spPr>
      <dgm:t>
        <a:bodyPr/>
        <a:lstStyle/>
        <a:p>
          <a:r>
            <a:rPr lang="en-US"/>
            <a:t>Get Azure activation key</a:t>
          </a:r>
        </a:p>
      </dgm:t>
    </dgm:pt>
    <dgm:pt modelId="{E64F069E-D03E-480D-BCC4-DC9086C7DC26}" type="parTrans" cxnId="{36D3EBF2-CD94-40F4-B6EA-02F0D4D56DCE}">
      <dgm:prSet/>
      <dgm:spPr/>
      <dgm:t>
        <a:bodyPr/>
        <a:lstStyle/>
        <a:p>
          <a:endParaRPr lang="en-US"/>
        </a:p>
      </dgm:t>
    </dgm:pt>
    <dgm:pt modelId="{853D2F4F-FF3D-434E-8305-51FD875BFCE1}" type="sibTrans" cxnId="{36D3EBF2-CD94-40F4-B6EA-02F0D4D56DCE}">
      <dgm:prSet/>
      <dgm:spPr/>
      <dgm:t>
        <a:bodyPr/>
        <a:lstStyle/>
        <a:p>
          <a:endParaRPr lang="en-US"/>
        </a:p>
      </dgm:t>
    </dgm:pt>
    <dgm:pt modelId="{1C7D4F66-61DB-4B21-87E2-9D29CD34B34C}">
      <dgm:prSet phldrT="[Text]"/>
      <dgm:spPr/>
      <dgm:t>
        <a:bodyPr/>
        <a:lstStyle/>
        <a:p>
          <a:r>
            <a:rPr lang="en-US"/>
            <a:t>Use the key to create activation resource in Azure Stack</a:t>
          </a:r>
        </a:p>
      </dgm:t>
    </dgm:pt>
    <dgm:pt modelId="{CE2F0EDF-65CA-4A28-874B-07426781C305}" type="parTrans" cxnId="{0EFAFCE1-555C-4BB5-93F5-30231D0F3B91}">
      <dgm:prSet/>
      <dgm:spPr/>
      <dgm:t>
        <a:bodyPr/>
        <a:lstStyle/>
        <a:p>
          <a:endParaRPr lang="en-US"/>
        </a:p>
      </dgm:t>
    </dgm:pt>
    <dgm:pt modelId="{0D55FC7B-1BB8-4802-ADD8-7EF26D34444D}" type="sibTrans" cxnId="{0EFAFCE1-555C-4BB5-93F5-30231D0F3B91}">
      <dgm:prSet/>
      <dgm:spPr/>
      <dgm:t>
        <a:bodyPr/>
        <a:lstStyle/>
        <a:p>
          <a:endParaRPr lang="en-US"/>
        </a:p>
      </dgm:t>
    </dgm:pt>
    <dgm:pt modelId="{391DFE3A-D06B-4063-856F-B1BE06D68385}" type="pres">
      <dgm:prSet presAssocID="{DC49BC6F-AD14-4ABC-B2DC-FE370E15B9C8}" presName="CompostProcess" presStyleCnt="0">
        <dgm:presLayoutVars>
          <dgm:dir/>
          <dgm:resizeHandles val="exact"/>
        </dgm:presLayoutVars>
      </dgm:prSet>
      <dgm:spPr/>
    </dgm:pt>
    <dgm:pt modelId="{EAB2EBB2-FDDD-4F80-A653-445D1FDBFE39}" type="pres">
      <dgm:prSet presAssocID="{DC49BC6F-AD14-4ABC-B2DC-FE370E15B9C8}" presName="arrow" presStyleLbl="bgShp" presStyleIdx="0" presStyleCnt="1"/>
      <dgm:spPr/>
    </dgm:pt>
    <dgm:pt modelId="{ADA0D4B6-098B-4371-9992-C8EB71D12E8B}" type="pres">
      <dgm:prSet presAssocID="{DC49BC6F-AD14-4ABC-B2DC-FE370E15B9C8}" presName="linearProcess" presStyleCnt="0"/>
      <dgm:spPr/>
    </dgm:pt>
    <dgm:pt modelId="{B067F521-61BC-4CF2-80C5-99246DDBC059}" type="pres">
      <dgm:prSet presAssocID="{76807C1C-1A1F-4382-AC9B-11A11C6E8EF5}" presName="textNode" presStyleLbl="node1" presStyleIdx="0" presStyleCnt="6">
        <dgm:presLayoutVars>
          <dgm:bulletEnabled val="1"/>
        </dgm:presLayoutVars>
      </dgm:prSet>
      <dgm:spPr/>
    </dgm:pt>
    <dgm:pt modelId="{200641D8-9860-4FE1-9528-08EC53610668}" type="pres">
      <dgm:prSet presAssocID="{AFE64A98-4527-4B47-A63D-2490BB9F01DA}" presName="sibTrans" presStyleCnt="0"/>
      <dgm:spPr/>
    </dgm:pt>
    <dgm:pt modelId="{92B7F420-23B9-456D-8328-188A715B098F}" type="pres">
      <dgm:prSet presAssocID="{43B1402F-99BC-4EC6-AF50-10F813C6A847}" presName="textNode" presStyleLbl="node1" presStyleIdx="1" presStyleCnt="6">
        <dgm:presLayoutVars>
          <dgm:bulletEnabled val="1"/>
        </dgm:presLayoutVars>
      </dgm:prSet>
      <dgm:spPr/>
    </dgm:pt>
    <dgm:pt modelId="{B5CB5AD8-5FA4-4024-98A6-119CE5E77505}" type="pres">
      <dgm:prSet presAssocID="{68A5BB30-BDED-473C-AF80-640E1000E6EB}" presName="sibTrans" presStyleCnt="0"/>
      <dgm:spPr/>
    </dgm:pt>
    <dgm:pt modelId="{E1764891-1328-467E-90FF-77A61D78C812}" type="pres">
      <dgm:prSet presAssocID="{3E3CCBEE-BBE3-4DBA-9539-B14DC6EA5705}" presName="textNode" presStyleLbl="node1" presStyleIdx="2" presStyleCnt="6">
        <dgm:presLayoutVars>
          <dgm:bulletEnabled val="1"/>
        </dgm:presLayoutVars>
      </dgm:prSet>
      <dgm:spPr/>
    </dgm:pt>
    <dgm:pt modelId="{E3E58249-FA3F-46D0-8333-6BB97E43DFF1}" type="pres">
      <dgm:prSet presAssocID="{22E2C346-D684-45CF-8CEF-69B30846BA23}" presName="sibTrans" presStyleCnt="0"/>
      <dgm:spPr/>
    </dgm:pt>
    <dgm:pt modelId="{872111F5-32E0-467E-8B63-DA1A929761E9}" type="pres">
      <dgm:prSet presAssocID="{45E6C7A0-7CA0-496C-8CA6-5B1F4F7FA60D}" presName="textNode" presStyleLbl="node1" presStyleIdx="3" presStyleCnt="6">
        <dgm:presLayoutVars>
          <dgm:bulletEnabled val="1"/>
        </dgm:presLayoutVars>
      </dgm:prSet>
      <dgm:spPr/>
    </dgm:pt>
    <dgm:pt modelId="{BFF79F79-1D26-4B16-9F2B-56625167339C}" type="pres">
      <dgm:prSet presAssocID="{13F211BA-14EA-4C1E-9FC7-08AFF5A5A0B6}" presName="sibTrans" presStyleCnt="0"/>
      <dgm:spPr/>
    </dgm:pt>
    <dgm:pt modelId="{6A61C9CD-4F86-4C4D-B957-AF53073F0A46}" type="pres">
      <dgm:prSet presAssocID="{D6BAA318-65AD-47B2-92AD-D039F5954323}" presName="textNode" presStyleLbl="node1" presStyleIdx="4" presStyleCnt="6">
        <dgm:presLayoutVars>
          <dgm:bulletEnabled val="1"/>
        </dgm:presLayoutVars>
      </dgm:prSet>
      <dgm:spPr/>
    </dgm:pt>
    <dgm:pt modelId="{38A4D14F-AA1F-438D-827E-F89200A12EB5}" type="pres">
      <dgm:prSet presAssocID="{853D2F4F-FF3D-434E-8305-51FD875BFCE1}" presName="sibTrans" presStyleCnt="0"/>
      <dgm:spPr/>
    </dgm:pt>
    <dgm:pt modelId="{78DACA54-A533-4DC5-B619-88F3594D523F}" type="pres">
      <dgm:prSet presAssocID="{1C7D4F66-61DB-4B21-87E2-9D29CD34B34C}" presName="textNode" presStyleLbl="node1" presStyleIdx="5" presStyleCnt="6">
        <dgm:presLayoutVars>
          <dgm:bulletEnabled val="1"/>
        </dgm:presLayoutVars>
      </dgm:prSet>
      <dgm:spPr/>
    </dgm:pt>
  </dgm:ptLst>
  <dgm:cxnLst>
    <dgm:cxn modelId="{79D41500-37FC-4560-B86B-2966E7FF3DD7}" type="presOf" srcId="{DC49BC6F-AD14-4ABC-B2DC-FE370E15B9C8}" destId="{391DFE3A-D06B-4063-856F-B1BE06D68385}" srcOrd="0" destOrd="0" presId="urn:microsoft.com/office/officeart/2005/8/layout/hProcess9"/>
    <dgm:cxn modelId="{288B5138-77F8-4A6E-8260-F5169143B1E5}" type="presOf" srcId="{D6BAA318-65AD-47B2-92AD-D039F5954323}" destId="{6A61C9CD-4F86-4C4D-B957-AF53073F0A46}" srcOrd="0" destOrd="0" presId="urn:microsoft.com/office/officeart/2005/8/layout/hProcess9"/>
    <dgm:cxn modelId="{39B04945-3269-45E9-8F95-FBA541466103}" type="presOf" srcId="{3E3CCBEE-BBE3-4DBA-9539-B14DC6EA5705}" destId="{E1764891-1328-467E-90FF-77A61D78C812}" srcOrd="0" destOrd="0" presId="urn:microsoft.com/office/officeart/2005/8/layout/hProcess9"/>
    <dgm:cxn modelId="{B4C35365-2FBF-4514-BD04-3C91B07D8389}" type="presOf" srcId="{76807C1C-1A1F-4382-AC9B-11A11C6E8EF5}" destId="{B067F521-61BC-4CF2-80C5-99246DDBC059}" srcOrd="0" destOrd="0" presId="urn:microsoft.com/office/officeart/2005/8/layout/hProcess9"/>
    <dgm:cxn modelId="{895F79AB-F72E-4217-86FB-1BAA40F75746}" type="presOf" srcId="{1C7D4F66-61DB-4B21-87E2-9D29CD34B34C}" destId="{78DACA54-A533-4DC5-B619-88F3594D523F}" srcOrd="0" destOrd="0" presId="urn:microsoft.com/office/officeart/2005/8/layout/hProcess9"/>
    <dgm:cxn modelId="{46F1EAB0-3E52-4C22-A2AC-4B7E99DF0173}" type="presOf" srcId="{43B1402F-99BC-4EC6-AF50-10F813C6A847}" destId="{92B7F420-23B9-456D-8328-188A715B098F}" srcOrd="0" destOrd="0" presId="urn:microsoft.com/office/officeart/2005/8/layout/hProcess9"/>
    <dgm:cxn modelId="{BCF8E8B7-06BB-4379-A88F-D64C043F62B9}" srcId="{DC49BC6F-AD14-4ABC-B2DC-FE370E15B9C8}" destId="{43B1402F-99BC-4EC6-AF50-10F813C6A847}" srcOrd="1" destOrd="0" parTransId="{99C5C1FB-4BB2-4D2D-9BC3-211CE28BC373}" sibTransId="{68A5BB30-BDED-473C-AF80-640E1000E6EB}"/>
    <dgm:cxn modelId="{0AB705CC-5BC6-414B-89B2-71AB74EA08D5}" srcId="{DC49BC6F-AD14-4ABC-B2DC-FE370E15B9C8}" destId="{76807C1C-1A1F-4382-AC9B-11A11C6E8EF5}" srcOrd="0" destOrd="0" parTransId="{F62CD9C7-6D2F-4451-969D-6717C27A431D}" sibTransId="{AFE64A98-4527-4B47-A63D-2490BB9F01DA}"/>
    <dgm:cxn modelId="{FFAB4DCD-E147-4C8C-8178-8873C8E31564}" type="presOf" srcId="{45E6C7A0-7CA0-496C-8CA6-5B1F4F7FA60D}" destId="{872111F5-32E0-467E-8B63-DA1A929761E9}" srcOrd="0" destOrd="0" presId="urn:microsoft.com/office/officeart/2005/8/layout/hProcess9"/>
    <dgm:cxn modelId="{0EFAFCE1-555C-4BB5-93F5-30231D0F3B91}" srcId="{DC49BC6F-AD14-4ABC-B2DC-FE370E15B9C8}" destId="{1C7D4F66-61DB-4B21-87E2-9D29CD34B34C}" srcOrd="5" destOrd="0" parTransId="{CE2F0EDF-65CA-4A28-874B-07426781C305}" sibTransId="{0D55FC7B-1BB8-4802-ADD8-7EF26D34444D}"/>
    <dgm:cxn modelId="{4CC839EC-30CB-4715-8254-BF6DADC07D10}" srcId="{DC49BC6F-AD14-4ABC-B2DC-FE370E15B9C8}" destId="{3E3CCBEE-BBE3-4DBA-9539-B14DC6EA5705}" srcOrd="2" destOrd="0" parTransId="{0773EE3D-8B96-40A7-ACC3-0ABEEB81FD94}" sibTransId="{22E2C346-D684-45CF-8CEF-69B30846BA23}"/>
    <dgm:cxn modelId="{36D3EBF2-CD94-40F4-B6EA-02F0D4D56DCE}" srcId="{DC49BC6F-AD14-4ABC-B2DC-FE370E15B9C8}" destId="{D6BAA318-65AD-47B2-92AD-D039F5954323}" srcOrd="4" destOrd="0" parTransId="{E64F069E-D03E-480D-BCC4-DC9086C7DC26}" sibTransId="{853D2F4F-FF3D-434E-8305-51FD875BFCE1}"/>
    <dgm:cxn modelId="{8BC31EFA-A99B-4EDD-A233-A5170CDF76F1}" srcId="{DC49BC6F-AD14-4ABC-B2DC-FE370E15B9C8}" destId="{45E6C7A0-7CA0-496C-8CA6-5B1F4F7FA60D}" srcOrd="3" destOrd="0" parTransId="{4006FB81-33BE-41AB-A6A6-8E5BE2239F67}" sibTransId="{13F211BA-14EA-4C1E-9FC7-08AFF5A5A0B6}"/>
    <dgm:cxn modelId="{933295BD-6E6C-4276-A68A-A9EBC8B19B00}" type="presParOf" srcId="{391DFE3A-D06B-4063-856F-B1BE06D68385}" destId="{EAB2EBB2-FDDD-4F80-A653-445D1FDBFE39}" srcOrd="0" destOrd="0" presId="urn:microsoft.com/office/officeart/2005/8/layout/hProcess9"/>
    <dgm:cxn modelId="{8EF840F0-40A1-46D9-9DE9-BF55CCC6B538}" type="presParOf" srcId="{391DFE3A-D06B-4063-856F-B1BE06D68385}" destId="{ADA0D4B6-098B-4371-9992-C8EB71D12E8B}" srcOrd="1" destOrd="0" presId="urn:microsoft.com/office/officeart/2005/8/layout/hProcess9"/>
    <dgm:cxn modelId="{89265DE3-595B-4905-A6A9-4EE460212AA7}" type="presParOf" srcId="{ADA0D4B6-098B-4371-9992-C8EB71D12E8B}" destId="{B067F521-61BC-4CF2-80C5-99246DDBC059}" srcOrd="0" destOrd="0" presId="urn:microsoft.com/office/officeart/2005/8/layout/hProcess9"/>
    <dgm:cxn modelId="{98FBED79-19BA-482D-9A0E-50B6206FF02E}" type="presParOf" srcId="{ADA0D4B6-098B-4371-9992-C8EB71D12E8B}" destId="{200641D8-9860-4FE1-9528-08EC53610668}" srcOrd="1" destOrd="0" presId="urn:microsoft.com/office/officeart/2005/8/layout/hProcess9"/>
    <dgm:cxn modelId="{E8B5318F-297C-47DE-B61F-D1A52FCAA08B}" type="presParOf" srcId="{ADA0D4B6-098B-4371-9992-C8EB71D12E8B}" destId="{92B7F420-23B9-456D-8328-188A715B098F}" srcOrd="2" destOrd="0" presId="urn:microsoft.com/office/officeart/2005/8/layout/hProcess9"/>
    <dgm:cxn modelId="{7F63457E-81D7-4A35-B9E9-0865A1811F8D}" type="presParOf" srcId="{ADA0D4B6-098B-4371-9992-C8EB71D12E8B}" destId="{B5CB5AD8-5FA4-4024-98A6-119CE5E77505}" srcOrd="3" destOrd="0" presId="urn:microsoft.com/office/officeart/2005/8/layout/hProcess9"/>
    <dgm:cxn modelId="{E59DCFCF-A3AA-4D0D-9836-7DDF3D571DD4}" type="presParOf" srcId="{ADA0D4B6-098B-4371-9992-C8EB71D12E8B}" destId="{E1764891-1328-467E-90FF-77A61D78C812}" srcOrd="4" destOrd="0" presId="urn:microsoft.com/office/officeart/2005/8/layout/hProcess9"/>
    <dgm:cxn modelId="{EA96DEEC-E353-46E5-B0A8-B6BCF4D6B249}" type="presParOf" srcId="{ADA0D4B6-098B-4371-9992-C8EB71D12E8B}" destId="{E3E58249-FA3F-46D0-8333-6BB97E43DFF1}" srcOrd="5" destOrd="0" presId="urn:microsoft.com/office/officeart/2005/8/layout/hProcess9"/>
    <dgm:cxn modelId="{4F2DEC1C-840F-4426-AEED-71EE30DBB0A9}" type="presParOf" srcId="{ADA0D4B6-098B-4371-9992-C8EB71D12E8B}" destId="{872111F5-32E0-467E-8B63-DA1A929761E9}" srcOrd="6" destOrd="0" presId="urn:microsoft.com/office/officeart/2005/8/layout/hProcess9"/>
    <dgm:cxn modelId="{F0FCDA87-C9EA-461B-A60E-B35865C88793}" type="presParOf" srcId="{ADA0D4B6-098B-4371-9992-C8EB71D12E8B}" destId="{BFF79F79-1D26-4B16-9F2B-56625167339C}" srcOrd="7" destOrd="0" presId="urn:microsoft.com/office/officeart/2005/8/layout/hProcess9"/>
    <dgm:cxn modelId="{8A9CEFBE-A88C-422F-9996-A372D6DA1A6A}" type="presParOf" srcId="{ADA0D4B6-098B-4371-9992-C8EB71D12E8B}" destId="{6A61C9CD-4F86-4C4D-B957-AF53073F0A46}" srcOrd="8" destOrd="0" presId="urn:microsoft.com/office/officeart/2005/8/layout/hProcess9"/>
    <dgm:cxn modelId="{8FDA72E7-7B6C-48BA-A838-6D29FA9B6535}" type="presParOf" srcId="{ADA0D4B6-098B-4371-9992-C8EB71D12E8B}" destId="{38A4D14F-AA1F-438D-827E-F89200A12EB5}" srcOrd="9" destOrd="0" presId="urn:microsoft.com/office/officeart/2005/8/layout/hProcess9"/>
    <dgm:cxn modelId="{86A7ED97-4AEA-485E-8EA9-B74EEF6CEB5A}" type="presParOf" srcId="{ADA0D4B6-098B-4371-9992-C8EB71D12E8B}" destId="{78DACA54-A533-4DC5-B619-88F3594D523F}"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49BC6F-AD14-4ABC-B2DC-FE370E15B9C8}" type="doc">
      <dgm:prSet loTypeId="urn:microsoft.com/office/officeart/2005/8/layout/hProcess9" loCatId="process" qsTypeId="urn:microsoft.com/office/officeart/2005/8/quickstyle/simple1" qsCatId="simple" csTypeId="urn:microsoft.com/office/officeart/2005/8/colors/accent1_2" csCatId="accent1" phldr="1"/>
      <dgm:spPr/>
    </dgm:pt>
    <dgm:pt modelId="{76807C1C-1A1F-4382-AC9B-11A11C6E8EF5}">
      <dgm:prSet phldrT="[Text]"/>
      <dgm:spPr>
        <a:solidFill>
          <a:srgbClr val="00B050"/>
        </a:solidFill>
      </dgm:spPr>
      <dgm:t>
        <a:bodyPr/>
        <a:lstStyle/>
        <a:p>
          <a:r>
            <a:rPr lang="en-US"/>
            <a:t>Download a copy of the RP on an Internet-connected computer</a:t>
          </a:r>
        </a:p>
      </dgm:t>
    </dgm:pt>
    <dgm:pt modelId="{F62CD9C7-6D2F-4451-969D-6717C27A431D}" type="parTrans" cxnId="{0AB705CC-5BC6-414B-89B2-71AB74EA08D5}">
      <dgm:prSet/>
      <dgm:spPr/>
      <dgm:t>
        <a:bodyPr/>
        <a:lstStyle/>
        <a:p>
          <a:endParaRPr lang="en-US"/>
        </a:p>
      </dgm:t>
    </dgm:pt>
    <dgm:pt modelId="{AFE64A98-4527-4B47-A63D-2490BB9F01DA}" type="sibTrans" cxnId="{0AB705CC-5BC6-414B-89B2-71AB74EA08D5}">
      <dgm:prSet/>
      <dgm:spPr/>
      <dgm:t>
        <a:bodyPr/>
        <a:lstStyle/>
        <a:p>
          <a:endParaRPr lang="en-US"/>
        </a:p>
      </dgm:t>
    </dgm:pt>
    <dgm:pt modelId="{56335E66-2DDA-4FE6-B087-95B2580817E7}">
      <dgm:prSet phldrT="[Text]"/>
      <dgm:spPr/>
      <dgm:t>
        <a:bodyPr/>
        <a:lstStyle/>
        <a:p>
          <a:r>
            <a:rPr lang="en-US"/>
            <a:t>Take a copy to a computer on the isolated Azure Stack network</a:t>
          </a:r>
        </a:p>
      </dgm:t>
    </dgm:pt>
    <dgm:pt modelId="{96016C82-2217-4A9D-94C8-24A73E65E59A}" type="parTrans" cxnId="{CCD73A31-C9C8-4C85-9963-7C031F46B994}">
      <dgm:prSet/>
      <dgm:spPr/>
      <dgm:t>
        <a:bodyPr/>
        <a:lstStyle/>
        <a:p>
          <a:endParaRPr lang="en-US"/>
        </a:p>
      </dgm:t>
    </dgm:pt>
    <dgm:pt modelId="{A315EE9E-14FD-4797-B73D-7507588DDD56}" type="sibTrans" cxnId="{CCD73A31-C9C8-4C85-9963-7C031F46B994}">
      <dgm:prSet/>
      <dgm:spPr/>
      <dgm:t>
        <a:bodyPr/>
        <a:lstStyle/>
        <a:p>
          <a:endParaRPr lang="en-US"/>
        </a:p>
      </dgm:t>
    </dgm:pt>
    <dgm:pt modelId="{236EF879-BFF1-4AD3-842F-8D0709A4FB26}">
      <dgm:prSet phldrT="[Text]"/>
      <dgm:spPr/>
      <dgm:t>
        <a:bodyPr/>
        <a:lstStyle/>
        <a:p>
          <a:r>
            <a:rPr lang="en-US"/>
            <a:t>Complete the deployment process</a:t>
          </a:r>
        </a:p>
      </dgm:t>
    </dgm:pt>
    <dgm:pt modelId="{44E74FBD-94B7-4BEC-8B24-A19F4D3A5A5D}" type="parTrans" cxnId="{42E86DDA-43A3-4F9E-BD4D-D3EC42FB5EE9}">
      <dgm:prSet/>
      <dgm:spPr/>
      <dgm:t>
        <a:bodyPr/>
        <a:lstStyle/>
        <a:p>
          <a:endParaRPr lang="en-US"/>
        </a:p>
      </dgm:t>
    </dgm:pt>
    <dgm:pt modelId="{991501E2-91FE-4002-A1F6-8C30EA78F8B1}" type="sibTrans" cxnId="{42E86DDA-43A3-4F9E-BD4D-D3EC42FB5EE9}">
      <dgm:prSet/>
      <dgm:spPr/>
      <dgm:t>
        <a:bodyPr/>
        <a:lstStyle/>
        <a:p>
          <a:endParaRPr lang="en-US"/>
        </a:p>
      </dgm:t>
    </dgm:pt>
    <dgm:pt modelId="{391DFE3A-D06B-4063-856F-B1BE06D68385}" type="pres">
      <dgm:prSet presAssocID="{DC49BC6F-AD14-4ABC-B2DC-FE370E15B9C8}" presName="CompostProcess" presStyleCnt="0">
        <dgm:presLayoutVars>
          <dgm:dir/>
          <dgm:resizeHandles val="exact"/>
        </dgm:presLayoutVars>
      </dgm:prSet>
      <dgm:spPr/>
    </dgm:pt>
    <dgm:pt modelId="{EAB2EBB2-FDDD-4F80-A653-445D1FDBFE39}" type="pres">
      <dgm:prSet presAssocID="{DC49BC6F-AD14-4ABC-B2DC-FE370E15B9C8}" presName="arrow" presStyleLbl="bgShp" presStyleIdx="0" presStyleCnt="1"/>
      <dgm:spPr/>
    </dgm:pt>
    <dgm:pt modelId="{ADA0D4B6-098B-4371-9992-C8EB71D12E8B}" type="pres">
      <dgm:prSet presAssocID="{DC49BC6F-AD14-4ABC-B2DC-FE370E15B9C8}" presName="linearProcess" presStyleCnt="0"/>
      <dgm:spPr/>
    </dgm:pt>
    <dgm:pt modelId="{B067F521-61BC-4CF2-80C5-99246DDBC059}" type="pres">
      <dgm:prSet presAssocID="{76807C1C-1A1F-4382-AC9B-11A11C6E8EF5}" presName="textNode" presStyleLbl="node1" presStyleIdx="0" presStyleCnt="3">
        <dgm:presLayoutVars>
          <dgm:bulletEnabled val="1"/>
        </dgm:presLayoutVars>
      </dgm:prSet>
      <dgm:spPr/>
    </dgm:pt>
    <dgm:pt modelId="{0F470C08-B3A0-4756-B4E3-94F7D0ED16C0}" type="pres">
      <dgm:prSet presAssocID="{AFE64A98-4527-4B47-A63D-2490BB9F01DA}" presName="sibTrans" presStyleCnt="0"/>
      <dgm:spPr/>
    </dgm:pt>
    <dgm:pt modelId="{8D44E0CA-CD4D-4523-AA71-921C46BBD362}" type="pres">
      <dgm:prSet presAssocID="{56335E66-2DDA-4FE6-B087-95B2580817E7}" presName="textNode" presStyleLbl="node1" presStyleIdx="1" presStyleCnt="3">
        <dgm:presLayoutVars>
          <dgm:bulletEnabled val="1"/>
        </dgm:presLayoutVars>
      </dgm:prSet>
      <dgm:spPr/>
    </dgm:pt>
    <dgm:pt modelId="{4A27CA5B-BBA2-47E3-989C-19DEEE011C99}" type="pres">
      <dgm:prSet presAssocID="{A315EE9E-14FD-4797-B73D-7507588DDD56}" presName="sibTrans" presStyleCnt="0"/>
      <dgm:spPr/>
    </dgm:pt>
    <dgm:pt modelId="{5FE93EAC-573B-4874-B470-0695F9D6C0E7}" type="pres">
      <dgm:prSet presAssocID="{236EF879-BFF1-4AD3-842F-8D0709A4FB26}" presName="textNode" presStyleLbl="node1" presStyleIdx="2" presStyleCnt="3">
        <dgm:presLayoutVars>
          <dgm:bulletEnabled val="1"/>
        </dgm:presLayoutVars>
      </dgm:prSet>
      <dgm:spPr/>
    </dgm:pt>
  </dgm:ptLst>
  <dgm:cxnLst>
    <dgm:cxn modelId="{79D41500-37FC-4560-B86B-2966E7FF3DD7}" type="presOf" srcId="{DC49BC6F-AD14-4ABC-B2DC-FE370E15B9C8}" destId="{391DFE3A-D06B-4063-856F-B1BE06D68385}" srcOrd="0" destOrd="0" presId="urn:microsoft.com/office/officeart/2005/8/layout/hProcess9"/>
    <dgm:cxn modelId="{CCD73A31-C9C8-4C85-9963-7C031F46B994}" srcId="{DC49BC6F-AD14-4ABC-B2DC-FE370E15B9C8}" destId="{56335E66-2DDA-4FE6-B087-95B2580817E7}" srcOrd="1" destOrd="0" parTransId="{96016C82-2217-4A9D-94C8-24A73E65E59A}" sibTransId="{A315EE9E-14FD-4797-B73D-7507588DDD56}"/>
    <dgm:cxn modelId="{B4C35365-2FBF-4514-BD04-3C91B07D8389}" type="presOf" srcId="{76807C1C-1A1F-4382-AC9B-11A11C6E8EF5}" destId="{B067F521-61BC-4CF2-80C5-99246DDBC059}" srcOrd="0" destOrd="0" presId="urn:microsoft.com/office/officeart/2005/8/layout/hProcess9"/>
    <dgm:cxn modelId="{169D7692-FB5F-442D-97C9-338B07D38909}" type="presOf" srcId="{56335E66-2DDA-4FE6-B087-95B2580817E7}" destId="{8D44E0CA-CD4D-4523-AA71-921C46BBD362}" srcOrd="0" destOrd="0" presId="urn:microsoft.com/office/officeart/2005/8/layout/hProcess9"/>
    <dgm:cxn modelId="{0AB705CC-5BC6-414B-89B2-71AB74EA08D5}" srcId="{DC49BC6F-AD14-4ABC-B2DC-FE370E15B9C8}" destId="{76807C1C-1A1F-4382-AC9B-11A11C6E8EF5}" srcOrd="0" destOrd="0" parTransId="{F62CD9C7-6D2F-4451-969D-6717C27A431D}" sibTransId="{AFE64A98-4527-4B47-A63D-2490BB9F01DA}"/>
    <dgm:cxn modelId="{42E86DDA-43A3-4F9E-BD4D-D3EC42FB5EE9}" srcId="{DC49BC6F-AD14-4ABC-B2DC-FE370E15B9C8}" destId="{236EF879-BFF1-4AD3-842F-8D0709A4FB26}" srcOrd="2" destOrd="0" parTransId="{44E74FBD-94B7-4BEC-8B24-A19F4D3A5A5D}" sibTransId="{991501E2-91FE-4002-A1F6-8C30EA78F8B1}"/>
    <dgm:cxn modelId="{AE7E37F7-85C1-4E14-BA70-C2937581533A}" type="presOf" srcId="{236EF879-BFF1-4AD3-842F-8D0709A4FB26}" destId="{5FE93EAC-573B-4874-B470-0695F9D6C0E7}" srcOrd="0" destOrd="0" presId="urn:microsoft.com/office/officeart/2005/8/layout/hProcess9"/>
    <dgm:cxn modelId="{933295BD-6E6C-4276-A68A-A9EBC8B19B00}" type="presParOf" srcId="{391DFE3A-D06B-4063-856F-B1BE06D68385}" destId="{EAB2EBB2-FDDD-4F80-A653-445D1FDBFE39}" srcOrd="0" destOrd="0" presId="urn:microsoft.com/office/officeart/2005/8/layout/hProcess9"/>
    <dgm:cxn modelId="{8EF840F0-40A1-46D9-9DE9-BF55CCC6B538}" type="presParOf" srcId="{391DFE3A-D06B-4063-856F-B1BE06D68385}" destId="{ADA0D4B6-098B-4371-9992-C8EB71D12E8B}" srcOrd="1" destOrd="0" presId="urn:microsoft.com/office/officeart/2005/8/layout/hProcess9"/>
    <dgm:cxn modelId="{89265DE3-595B-4905-A6A9-4EE460212AA7}" type="presParOf" srcId="{ADA0D4B6-098B-4371-9992-C8EB71D12E8B}" destId="{B067F521-61BC-4CF2-80C5-99246DDBC059}" srcOrd="0" destOrd="0" presId="urn:microsoft.com/office/officeart/2005/8/layout/hProcess9"/>
    <dgm:cxn modelId="{2664F92F-8202-446F-A1D4-95AD3AC4F7B6}" type="presParOf" srcId="{ADA0D4B6-098B-4371-9992-C8EB71D12E8B}" destId="{0F470C08-B3A0-4756-B4E3-94F7D0ED16C0}" srcOrd="1" destOrd="0" presId="urn:microsoft.com/office/officeart/2005/8/layout/hProcess9"/>
    <dgm:cxn modelId="{F490BA37-1D26-4D18-A6EC-0FC1B78C1FB5}" type="presParOf" srcId="{ADA0D4B6-098B-4371-9992-C8EB71D12E8B}" destId="{8D44E0CA-CD4D-4523-AA71-921C46BBD362}" srcOrd="2" destOrd="0" presId="urn:microsoft.com/office/officeart/2005/8/layout/hProcess9"/>
    <dgm:cxn modelId="{D1BA5732-477F-40B8-9FFB-B5FE094862D6}" type="presParOf" srcId="{ADA0D4B6-098B-4371-9992-C8EB71D12E8B}" destId="{4A27CA5B-BBA2-47E3-989C-19DEEE011C99}" srcOrd="3" destOrd="0" presId="urn:microsoft.com/office/officeart/2005/8/layout/hProcess9"/>
    <dgm:cxn modelId="{F7A05B22-E0D2-4DE8-B280-102CC61B1633}" type="presParOf" srcId="{ADA0D4B6-098B-4371-9992-C8EB71D12E8B}" destId="{5FE93EAC-573B-4874-B470-0695F9D6C0E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22A524-2480-4154-BCA9-519AB705F25A}" type="doc">
      <dgm:prSet loTypeId="urn:microsoft.com/office/officeart/2008/layout/CircleAccentTimeline" loCatId="process" qsTypeId="urn:microsoft.com/office/officeart/2005/8/quickstyle/simple1" qsCatId="simple" csTypeId="urn:microsoft.com/office/officeart/2005/8/colors/accent1_2" csCatId="accent1" phldr="1"/>
      <dgm:spPr/>
    </dgm:pt>
    <dgm:pt modelId="{E10A9404-0058-48AF-8194-06CC8C07E12A}">
      <dgm:prSet phldrT="[Text]"/>
      <dgm:spPr/>
      <dgm:t>
        <a:bodyPr/>
        <a:lstStyle/>
        <a:p>
          <a:r>
            <a:rPr lang="en-US"/>
            <a:t>Deploy Azure Stack using ADFS</a:t>
          </a:r>
        </a:p>
      </dgm:t>
    </dgm:pt>
    <dgm:pt modelId="{5C99E6A1-CE83-4435-9914-57718FD81362}" type="parTrans" cxnId="{93F5B200-A589-4335-BDED-A3985ED1B8F2}">
      <dgm:prSet/>
      <dgm:spPr/>
      <dgm:t>
        <a:bodyPr/>
        <a:lstStyle/>
        <a:p>
          <a:endParaRPr lang="en-US"/>
        </a:p>
      </dgm:t>
    </dgm:pt>
    <dgm:pt modelId="{53954C5D-6376-4898-B051-52DCB2E519FA}" type="sibTrans" cxnId="{93F5B200-A589-4335-BDED-A3985ED1B8F2}">
      <dgm:prSet/>
      <dgm:spPr/>
      <dgm:t>
        <a:bodyPr/>
        <a:lstStyle/>
        <a:p>
          <a:endParaRPr lang="en-US"/>
        </a:p>
      </dgm:t>
    </dgm:pt>
    <dgm:pt modelId="{C6738D55-A99C-4650-A55A-FBD58B243015}">
      <dgm:prSet phldrT="[Text]"/>
      <dgm:spPr/>
      <dgm:t>
        <a:bodyPr/>
        <a:lstStyle/>
        <a:p>
          <a:r>
            <a:rPr lang="en-US"/>
            <a:t>Configure AD FS federation</a:t>
          </a:r>
        </a:p>
      </dgm:t>
    </dgm:pt>
    <dgm:pt modelId="{37F3FC19-0CA0-4DE3-A3B9-2966FF528B35}" type="parTrans" cxnId="{9226B0A0-272F-4D3A-BEC2-291E70EECA40}">
      <dgm:prSet/>
      <dgm:spPr/>
      <dgm:t>
        <a:bodyPr/>
        <a:lstStyle/>
        <a:p>
          <a:endParaRPr lang="en-US"/>
        </a:p>
      </dgm:t>
    </dgm:pt>
    <dgm:pt modelId="{E49D247D-0E09-4807-8A76-81ED23DD6092}" type="sibTrans" cxnId="{9226B0A0-272F-4D3A-BEC2-291E70EECA40}">
      <dgm:prSet/>
      <dgm:spPr/>
      <dgm:t>
        <a:bodyPr/>
        <a:lstStyle/>
        <a:p>
          <a:endParaRPr lang="en-US"/>
        </a:p>
      </dgm:t>
    </dgm:pt>
    <dgm:pt modelId="{DB98E86F-93D0-4A92-B614-9CE2B7874A6C}">
      <dgm:prSet phldrT="[Text]"/>
      <dgm:spPr/>
      <dgm:t>
        <a:bodyPr/>
        <a:lstStyle/>
        <a:p>
          <a:r>
            <a:rPr lang="en-US"/>
            <a:t>Configure </a:t>
          </a:r>
          <a:r>
            <a:rPr lang="en-US" err="1"/>
            <a:t>GraphAPI</a:t>
          </a:r>
          <a:endParaRPr lang="en-US"/>
        </a:p>
      </dgm:t>
    </dgm:pt>
    <dgm:pt modelId="{AE065385-80F7-45E4-898E-BE5649AB5D54}" type="parTrans" cxnId="{8C870D9A-8589-4D79-9179-B4D98A56A69B}">
      <dgm:prSet/>
      <dgm:spPr/>
      <dgm:t>
        <a:bodyPr/>
        <a:lstStyle/>
        <a:p>
          <a:endParaRPr lang="en-US"/>
        </a:p>
      </dgm:t>
    </dgm:pt>
    <dgm:pt modelId="{B841EDDE-E7B6-4DA1-8D6B-182BBB99B60A}" type="sibTrans" cxnId="{8C870D9A-8589-4D79-9179-B4D98A56A69B}">
      <dgm:prSet/>
      <dgm:spPr/>
      <dgm:t>
        <a:bodyPr/>
        <a:lstStyle/>
        <a:p>
          <a:endParaRPr lang="en-US"/>
        </a:p>
      </dgm:t>
    </dgm:pt>
    <dgm:pt modelId="{845B1C71-FE3C-4DE7-A0E0-579361650DA5}">
      <dgm:prSet phldrT="[Text]"/>
      <dgm:spPr/>
      <dgm:t>
        <a:bodyPr/>
        <a:lstStyle/>
        <a:p>
          <a:r>
            <a:rPr lang="en-US" err="1"/>
            <a:t>AzS</a:t>
          </a:r>
          <a:r>
            <a:rPr lang="en-US"/>
            <a:t> is up and running using </a:t>
          </a:r>
          <a:r>
            <a:rPr lang="en-US" err="1"/>
            <a:t>CloudAdmin</a:t>
          </a:r>
          <a:endParaRPr lang="en-US"/>
        </a:p>
      </dgm:t>
    </dgm:pt>
    <dgm:pt modelId="{C1434B1C-D239-4AE9-B244-9A1A79412C5E}" type="parTrans" cxnId="{1D0FD350-A184-41D4-9EF1-ED8A25D03019}">
      <dgm:prSet/>
      <dgm:spPr/>
      <dgm:t>
        <a:bodyPr/>
        <a:lstStyle/>
        <a:p>
          <a:endParaRPr lang="en-US"/>
        </a:p>
      </dgm:t>
    </dgm:pt>
    <dgm:pt modelId="{3E2F47D7-8EAA-45A9-ABAB-91CFF718D69B}" type="sibTrans" cxnId="{1D0FD350-A184-41D4-9EF1-ED8A25D03019}">
      <dgm:prSet/>
      <dgm:spPr/>
      <dgm:t>
        <a:bodyPr/>
        <a:lstStyle/>
        <a:p>
          <a:endParaRPr lang="en-US"/>
        </a:p>
      </dgm:t>
    </dgm:pt>
    <dgm:pt modelId="{43F960F0-E36F-460A-BB03-F0422F565A33}">
      <dgm:prSet phldrT="[Text]"/>
      <dgm:spPr/>
      <dgm:t>
        <a:bodyPr/>
        <a:lstStyle/>
        <a:p>
          <a:r>
            <a:rPr lang="en-US"/>
            <a:t>Users are now able to logon using their AD credentials</a:t>
          </a:r>
        </a:p>
      </dgm:t>
    </dgm:pt>
    <dgm:pt modelId="{591C76E5-7A26-4B5D-9383-0CCA355B2051}" type="parTrans" cxnId="{09E9CDBB-4E68-4E45-90A3-8336BAC5D8DA}">
      <dgm:prSet/>
      <dgm:spPr/>
      <dgm:t>
        <a:bodyPr/>
        <a:lstStyle/>
        <a:p>
          <a:endParaRPr lang="en-US"/>
        </a:p>
      </dgm:t>
    </dgm:pt>
    <dgm:pt modelId="{8B8F2D90-ED35-4395-9BD0-FA2A032A2845}" type="sibTrans" cxnId="{09E9CDBB-4E68-4E45-90A3-8336BAC5D8DA}">
      <dgm:prSet/>
      <dgm:spPr/>
      <dgm:t>
        <a:bodyPr/>
        <a:lstStyle/>
        <a:p>
          <a:endParaRPr lang="en-US"/>
        </a:p>
      </dgm:t>
    </dgm:pt>
    <dgm:pt modelId="{526732C4-55AF-46F2-BF5B-B87AA69562FE}">
      <dgm:prSet phldrT="[Text]"/>
      <dgm:spPr/>
      <dgm:t>
        <a:bodyPr/>
        <a:lstStyle/>
        <a:p>
          <a:r>
            <a:rPr lang="en-US"/>
            <a:t>IAM in </a:t>
          </a:r>
          <a:r>
            <a:rPr lang="en-US" err="1"/>
            <a:t>AzS</a:t>
          </a:r>
          <a:r>
            <a:rPr lang="en-US"/>
            <a:t> now shows Users and Groups from (one) Active Directory</a:t>
          </a:r>
        </a:p>
      </dgm:t>
    </dgm:pt>
    <dgm:pt modelId="{8BC08CDF-C837-487C-9B55-8EA7EF1152A8}" type="parTrans" cxnId="{BC2CB227-066F-481A-B2B1-BEFB4C0E0F4C}">
      <dgm:prSet/>
      <dgm:spPr/>
      <dgm:t>
        <a:bodyPr/>
        <a:lstStyle/>
        <a:p>
          <a:endParaRPr lang="en-US"/>
        </a:p>
      </dgm:t>
    </dgm:pt>
    <dgm:pt modelId="{64763C83-766C-41A1-8FDF-3B2A6D4B8F59}" type="sibTrans" cxnId="{BC2CB227-066F-481A-B2B1-BEFB4C0E0F4C}">
      <dgm:prSet/>
      <dgm:spPr/>
      <dgm:t>
        <a:bodyPr/>
        <a:lstStyle/>
        <a:p>
          <a:endParaRPr lang="en-US"/>
        </a:p>
      </dgm:t>
    </dgm:pt>
    <dgm:pt modelId="{7542E5BA-81C9-4A4D-86F2-129CFE0207B2}" type="pres">
      <dgm:prSet presAssocID="{BC22A524-2480-4154-BCA9-519AB705F25A}" presName="Name0" presStyleCnt="0">
        <dgm:presLayoutVars>
          <dgm:dir/>
        </dgm:presLayoutVars>
      </dgm:prSet>
      <dgm:spPr/>
    </dgm:pt>
    <dgm:pt modelId="{6E714057-1E28-4F06-94AF-DDE579549496}" type="pres">
      <dgm:prSet presAssocID="{E10A9404-0058-48AF-8194-06CC8C07E12A}" presName="parComposite" presStyleCnt="0"/>
      <dgm:spPr/>
    </dgm:pt>
    <dgm:pt modelId="{34F632B4-1182-4EE1-9B1B-4E58B99FFF02}" type="pres">
      <dgm:prSet presAssocID="{E10A9404-0058-48AF-8194-06CC8C07E12A}" presName="parBigCircle" presStyleLbl="node0" presStyleIdx="0" presStyleCnt="3"/>
      <dgm:spPr/>
    </dgm:pt>
    <dgm:pt modelId="{F94C9F66-7EC6-4800-9FFC-95BAE30BA394}" type="pres">
      <dgm:prSet presAssocID="{E10A9404-0058-48AF-8194-06CC8C07E12A}" presName="parTx" presStyleLbl="revTx" presStyleIdx="0" presStyleCnt="9"/>
      <dgm:spPr/>
    </dgm:pt>
    <dgm:pt modelId="{1F25F076-9773-4AE7-8DC4-8D1614BB95E8}" type="pres">
      <dgm:prSet presAssocID="{E10A9404-0058-48AF-8194-06CC8C07E12A}" presName="bSpace" presStyleCnt="0"/>
      <dgm:spPr/>
    </dgm:pt>
    <dgm:pt modelId="{425206AE-217E-4C44-A272-AC2BCB6A5E5E}" type="pres">
      <dgm:prSet presAssocID="{E10A9404-0058-48AF-8194-06CC8C07E12A}" presName="parBackupNorm" presStyleCnt="0"/>
      <dgm:spPr/>
    </dgm:pt>
    <dgm:pt modelId="{DA199607-2477-4FD7-9EBC-B7E1DFCD3375}" type="pres">
      <dgm:prSet presAssocID="{53954C5D-6376-4898-B051-52DCB2E519FA}" presName="parSpace" presStyleCnt="0"/>
      <dgm:spPr/>
    </dgm:pt>
    <dgm:pt modelId="{413F0DB2-EFF7-439B-81B9-5FE5DE221161}" type="pres">
      <dgm:prSet presAssocID="{845B1C71-FE3C-4DE7-A0E0-579361650DA5}" presName="desBackupLeftNorm" presStyleCnt="0"/>
      <dgm:spPr/>
    </dgm:pt>
    <dgm:pt modelId="{1785554E-0249-4E8C-9F52-D2879BD74FD0}" type="pres">
      <dgm:prSet presAssocID="{845B1C71-FE3C-4DE7-A0E0-579361650DA5}" presName="desComposite" presStyleCnt="0"/>
      <dgm:spPr/>
    </dgm:pt>
    <dgm:pt modelId="{7BFAF61A-9CBD-4DF3-A143-CA427040A383}" type="pres">
      <dgm:prSet presAssocID="{845B1C71-FE3C-4DE7-A0E0-579361650DA5}" presName="desCircle" presStyleLbl="node1" presStyleIdx="0" presStyleCnt="3"/>
      <dgm:spPr/>
    </dgm:pt>
    <dgm:pt modelId="{5AFA3ADB-6C33-4D94-8508-B1C3F22D28E5}" type="pres">
      <dgm:prSet presAssocID="{845B1C71-FE3C-4DE7-A0E0-579361650DA5}" presName="chTx" presStyleLbl="revTx" presStyleIdx="1" presStyleCnt="9"/>
      <dgm:spPr/>
    </dgm:pt>
    <dgm:pt modelId="{5D42E33A-61A5-48D9-907C-BDE98208C51E}" type="pres">
      <dgm:prSet presAssocID="{845B1C71-FE3C-4DE7-A0E0-579361650DA5}" presName="desTx" presStyleLbl="revTx" presStyleIdx="2" presStyleCnt="9">
        <dgm:presLayoutVars>
          <dgm:bulletEnabled val="1"/>
        </dgm:presLayoutVars>
      </dgm:prSet>
      <dgm:spPr/>
    </dgm:pt>
    <dgm:pt modelId="{AFBE20F6-BFBE-4964-BB09-A144D2CD2AAD}" type="pres">
      <dgm:prSet presAssocID="{845B1C71-FE3C-4DE7-A0E0-579361650DA5}" presName="desBackupRightNorm" presStyleCnt="0"/>
      <dgm:spPr/>
    </dgm:pt>
    <dgm:pt modelId="{C27360A5-96AF-4457-A91E-2E65198AA86A}" type="pres">
      <dgm:prSet presAssocID="{3E2F47D7-8EAA-45A9-ABAB-91CFF718D69B}" presName="desSpace" presStyleCnt="0"/>
      <dgm:spPr/>
    </dgm:pt>
    <dgm:pt modelId="{F08C14AF-9F8D-452C-AE09-CCB53B4E4283}" type="pres">
      <dgm:prSet presAssocID="{C6738D55-A99C-4650-A55A-FBD58B243015}" presName="parComposite" presStyleCnt="0"/>
      <dgm:spPr/>
    </dgm:pt>
    <dgm:pt modelId="{B220A2A6-3213-4AB5-9D15-5D8C49B43FC3}" type="pres">
      <dgm:prSet presAssocID="{C6738D55-A99C-4650-A55A-FBD58B243015}" presName="parBigCircle" presStyleLbl="node0" presStyleIdx="1" presStyleCnt="3"/>
      <dgm:spPr/>
    </dgm:pt>
    <dgm:pt modelId="{F27F6ED7-51EC-4AD2-A198-F9267B8FC6C3}" type="pres">
      <dgm:prSet presAssocID="{C6738D55-A99C-4650-A55A-FBD58B243015}" presName="parTx" presStyleLbl="revTx" presStyleIdx="3" presStyleCnt="9"/>
      <dgm:spPr/>
    </dgm:pt>
    <dgm:pt modelId="{AB0D015A-B5E5-4647-A4C3-DD0F99EFB381}" type="pres">
      <dgm:prSet presAssocID="{C6738D55-A99C-4650-A55A-FBD58B243015}" presName="bSpace" presStyleCnt="0"/>
      <dgm:spPr/>
    </dgm:pt>
    <dgm:pt modelId="{52C98A1C-BBED-46D3-B93D-53E2EA087384}" type="pres">
      <dgm:prSet presAssocID="{C6738D55-A99C-4650-A55A-FBD58B243015}" presName="parBackupNorm" presStyleCnt="0"/>
      <dgm:spPr/>
    </dgm:pt>
    <dgm:pt modelId="{2263778B-4F32-49C6-BB46-34E704A8F571}" type="pres">
      <dgm:prSet presAssocID="{E49D247D-0E09-4807-8A76-81ED23DD6092}" presName="parSpace" presStyleCnt="0"/>
      <dgm:spPr/>
    </dgm:pt>
    <dgm:pt modelId="{C701BAA9-A445-46D3-B763-DB065B2378E9}" type="pres">
      <dgm:prSet presAssocID="{43F960F0-E36F-460A-BB03-F0422F565A33}" presName="desBackupLeftNorm" presStyleCnt="0"/>
      <dgm:spPr/>
    </dgm:pt>
    <dgm:pt modelId="{51A4F7B8-4926-4FE2-982D-037B9B094B63}" type="pres">
      <dgm:prSet presAssocID="{43F960F0-E36F-460A-BB03-F0422F565A33}" presName="desComposite" presStyleCnt="0"/>
      <dgm:spPr/>
    </dgm:pt>
    <dgm:pt modelId="{01832202-FE1E-46C6-8B49-9991A4E1398F}" type="pres">
      <dgm:prSet presAssocID="{43F960F0-E36F-460A-BB03-F0422F565A33}" presName="desCircle" presStyleLbl="node1" presStyleIdx="1" presStyleCnt="3"/>
      <dgm:spPr/>
    </dgm:pt>
    <dgm:pt modelId="{C2181C2C-900F-4406-BFFE-E02E628BC3EB}" type="pres">
      <dgm:prSet presAssocID="{43F960F0-E36F-460A-BB03-F0422F565A33}" presName="chTx" presStyleLbl="revTx" presStyleIdx="4" presStyleCnt="9"/>
      <dgm:spPr/>
    </dgm:pt>
    <dgm:pt modelId="{DB3B0241-652C-4632-A7A1-B149EC60A192}" type="pres">
      <dgm:prSet presAssocID="{43F960F0-E36F-460A-BB03-F0422F565A33}" presName="desTx" presStyleLbl="revTx" presStyleIdx="5" presStyleCnt="9">
        <dgm:presLayoutVars>
          <dgm:bulletEnabled val="1"/>
        </dgm:presLayoutVars>
      </dgm:prSet>
      <dgm:spPr/>
    </dgm:pt>
    <dgm:pt modelId="{DD86AEE9-0EC4-4D84-9022-B33A7E3DBB89}" type="pres">
      <dgm:prSet presAssocID="{43F960F0-E36F-460A-BB03-F0422F565A33}" presName="desBackupRightNorm" presStyleCnt="0"/>
      <dgm:spPr/>
    </dgm:pt>
    <dgm:pt modelId="{3C1E208F-7FAC-4496-AED0-8CBB82729D96}" type="pres">
      <dgm:prSet presAssocID="{8B8F2D90-ED35-4395-9BD0-FA2A032A2845}" presName="desSpace" presStyleCnt="0"/>
      <dgm:spPr/>
    </dgm:pt>
    <dgm:pt modelId="{7DE36D23-50F1-449E-BC99-951B8886B6F7}" type="pres">
      <dgm:prSet presAssocID="{DB98E86F-93D0-4A92-B614-9CE2B7874A6C}" presName="parComposite" presStyleCnt="0"/>
      <dgm:spPr/>
    </dgm:pt>
    <dgm:pt modelId="{2DD5954C-10A1-4068-B0B5-BB02DBE8F323}" type="pres">
      <dgm:prSet presAssocID="{DB98E86F-93D0-4A92-B614-9CE2B7874A6C}" presName="parBigCircle" presStyleLbl="node0" presStyleIdx="2" presStyleCnt="3"/>
      <dgm:spPr/>
    </dgm:pt>
    <dgm:pt modelId="{DAE8FD52-A174-4509-BC16-019167A16652}" type="pres">
      <dgm:prSet presAssocID="{DB98E86F-93D0-4A92-B614-9CE2B7874A6C}" presName="parTx" presStyleLbl="revTx" presStyleIdx="6" presStyleCnt="9"/>
      <dgm:spPr/>
    </dgm:pt>
    <dgm:pt modelId="{5C585A80-C390-4BAE-8C34-E292958E9CF8}" type="pres">
      <dgm:prSet presAssocID="{DB98E86F-93D0-4A92-B614-9CE2B7874A6C}" presName="bSpace" presStyleCnt="0"/>
      <dgm:spPr/>
    </dgm:pt>
    <dgm:pt modelId="{D4D7C6B8-7749-46DC-BCCC-B2E0A59EB71D}" type="pres">
      <dgm:prSet presAssocID="{DB98E86F-93D0-4A92-B614-9CE2B7874A6C}" presName="parBackupNorm" presStyleCnt="0"/>
      <dgm:spPr/>
    </dgm:pt>
    <dgm:pt modelId="{A248BB1B-EF42-44BF-8177-D0377B3DB85D}" type="pres">
      <dgm:prSet presAssocID="{B841EDDE-E7B6-4DA1-8D6B-182BBB99B60A}" presName="parSpace" presStyleCnt="0"/>
      <dgm:spPr/>
    </dgm:pt>
    <dgm:pt modelId="{01666FF0-3C69-4C7D-A36A-2259545D6306}" type="pres">
      <dgm:prSet presAssocID="{526732C4-55AF-46F2-BF5B-B87AA69562FE}" presName="desBackupLeftNorm" presStyleCnt="0"/>
      <dgm:spPr/>
    </dgm:pt>
    <dgm:pt modelId="{10985A9D-E620-474F-A6CD-10EDA39D9C31}" type="pres">
      <dgm:prSet presAssocID="{526732C4-55AF-46F2-BF5B-B87AA69562FE}" presName="desComposite" presStyleCnt="0"/>
      <dgm:spPr/>
    </dgm:pt>
    <dgm:pt modelId="{03993B87-88D5-4F4B-AC94-5ED6BB10CA36}" type="pres">
      <dgm:prSet presAssocID="{526732C4-55AF-46F2-BF5B-B87AA69562FE}" presName="desCircle" presStyleLbl="node1" presStyleIdx="2" presStyleCnt="3"/>
      <dgm:spPr/>
    </dgm:pt>
    <dgm:pt modelId="{009127F8-6DF3-45C6-B111-9A42E230AF10}" type="pres">
      <dgm:prSet presAssocID="{526732C4-55AF-46F2-BF5B-B87AA69562FE}" presName="chTx" presStyleLbl="revTx" presStyleIdx="7" presStyleCnt="9"/>
      <dgm:spPr/>
    </dgm:pt>
    <dgm:pt modelId="{CD71920C-0EC6-43AA-8EB3-1A79FAAC581F}" type="pres">
      <dgm:prSet presAssocID="{526732C4-55AF-46F2-BF5B-B87AA69562FE}" presName="desTx" presStyleLbl="revTx" presStyleIdx="8" presStyleCnt="9">
        <dgm:presLayoutVars>
          <dgm:bulletEnabled val="1"/>
        </dgm:presLayoutVars>
      </dgm:prSet>
      <dgm:spPr/>
    </dgm:pt>
    <dgm:pt modelId="{1C7F78F1-7AA1-4CFC-A372-3C3ECD72736D}" type="pres">
      <dgm:prSet presAssocID="{526732C4-55AF-46F2-BF5B-B87AA69562FE}" presName="desBackupRightNorm" presStyleCnt="0"/>
      <dgm:spPr/>
    </dgm:pt>
    <dgm:pt modelId="{304EA6FC-6EA6-4974-986A-3EF75EC1F5C5}" type="pres">
      <dgm:prSet presAssocID="{64763C83-766C-41A1-8FDF-3B2A6D4B8F59}" presName="desSpace" presStyleCnt="0"/>
      <dgm:spPr/>
    </dgm:pt>
  </dgm:ptLst>
  <dgm:cxnLst>
    <dgm:cxn modelId="{93F5B200-A589-4335-BDED-A3985ED1B8F2}" srcId="{BC22A524-2480-4154-BCA9-519AB705F25A}" destId="{E10A9404-0058-48AF-8194-06CC8C07E12A}" srcOrd="0" destOrd="0" parTransId="{5C99E6A1-CE83-4435-9914-57718FD81362}" sibTransId="{53954C5D-6376-4898-B051-52DCB2E519FA}"/>
    <dgm:cxn modelId="{B25A2209-7950-48F5-A3F2-790712C081C4}" type="presOf" srcId="{E10A9404-0058-48AF-8194-06CC8C07E12A}" destId="{F94C9F66-7EC6-4800-9FFC-95BAE30BA394}" srcOrd="0" destOrd="0" presId="urn:microsoft.com/office/officeart/2008/layout/CircleAccentTimeline"/>
    <dgm:cxn modelId="{D6DC8814-BD6A-4245-90D6-0BDF6C267512}" type="presOf" srcId="{526732C4-55AF-46F2-BF5B-B87AA69562FE}" destId="{009127F8-6DF3-45C6-B111-9A42E230AF10}" srcOrd="0" destOrd="0" presId="urn:microsoft.com/office/officeart/2008/layout/CircleAccentTimeline"/>
    <dgm:cxn modelId="{AD9EEA1C-ED05-4CA5-9D90-11FF6B405BFB}" type="presOf" srcId="{845B1C71-FE3C-4DE7-A0E0-579361650DA5}" destId="{5AFA3ADB-6C33-4D94-8508-B1C3F22D28E5}" srcOrd="0" destOrd="0" presId="urn:microsoft.com/office/officeart/2008/layout/CircleAccentTimeline"/>
    <dgm:cxn modelId="{5740381E-A072-46B5-B389-921493C5A2EE}" type="presOf" srcId="{DB98E86F-93D0-4A92-B614-9CE2B7874A6C}" destId="{DAE8FD52-A174-4509-BC16-019167A16652}" srcOrd="0" destOrd="0" presId="urn:microsoft.com/office/officeart/2008/layout/CircleAccentTimeline"/>
    <dgm:cxn modelId="{BC2CB227-066F-481A-B2B1-BEFB4C0E0F4C}" srcId="{DB98E86F-93D0-4A92-B614-9CE2B7874A6C}" destId="{526732C4-55AF-46F2-BF5B-B87AA69562FE}" srcOrd="0" destOrd="0" parTransId="{8BC08CDF-C837-487C-9B55-8EA7EF1152A8}" sibTransId="{64763C83-766C-41A1-8FDF-3B2A6D4B8F59}"/>
    <dgm:cxn modelId="{1D0FD350-A184-41D4-9EF1-ED8A25D03019}" srcId="{E10A9404-0058-48AF-8194-06CC8C07E12A}" destId="{845B1C71-FE3C-4DE7-A0E0-579361650DA5}" srcOrd="0" destOrd="0" parTransId="{C1434B1C-D239-4AE9-B244-9A1A79412C5E}" sibTransId="{3E2F47D7-8EAA-45A9-ABAB-91CFF718D69B}"/>
    <dgm:cxn modelId="{8C870D9A-8589-4D79-9179-B4D98A56A69B}" srcId="{BC22A524-2480-4154-BCA9-519AB705F25A}" destId="{DB98E86F-93D0-4A92-B614-9CE2B7874A6C}" srcOrd="2" destOrd="0" parTransId="{AE065385-80F7-45E4-898E-BE5649AB5D54}" sibTransId="{B841EDDE-E7B6-4DA1-8D6B-182BBB99B60A}"/>
    <dgm:cxn modelId="{9226B0A0-272F-4D3A-BEC2-291E70EECA40}" srcId="{BC22A524-2480-4154-BCA9-519AB705F25A}" destId="{C6738D55-A99C-4650-A55A-FBD58B243015}" srcOrd="1" destOrd="0" parTransId="{37F3FC19-0CA0-4DE3-A3B9-2966FF528B35}" sibTransId="{E49D247D-0E09-4807-8A76-81ED23DD6092}"/>
    <dgm:cxn modelId="{09E9CDBB-4E68-4E45-90A3-8336BAC5D8DA}" srcId="{C6738D55-A99C-4650-A55A-FBD58B243015}" destId="{43F960F0-E36F-460A-BB03-F0422F565A33}" srcOrd="0" destOrd="0" parTransId="{591C76E5-7A26-4B5D-9383-0CCA355B2051}" sibTransId="{8B8F2D90-ED35-4395-9BD0-FA2A032A2845}"/>
    <dgm:cxn modelId="{91F0B0C0-1774-4248-85B6-A0568D7B27F9}" type="presOf" srcId="{C6738D55-A99C-4650-A55A-FBD58B243015}" destId="{F27F6ED7-51EC-4AD2-A198-F9267B8FC6C3}" srcOrd="0" destOrd="0" presId="urn:microsoft.com/office/officeart/2008/layout/CircleAccentTimeline"/>
    <dgm:cxn modelId="{5A42BFC0-1A26-43BE-AB61-135F95203D7C}" type="presOf" srcId="{43F960F0-E36F-460A-BB03-F0422F565A33}" destId="{C2181C2C-900F-4406-BFFE-E02E628BC3EB}" srcOrd="0" destOrd="0" presId="urn:microsoft.com/office/officeart/2008/layout/CircleAccentTimeline"/>
    <dgm:cxn modelId="{25DE2EC2-7C44-4245-B344-60F8CBE19C79}" type="presOf" srcId="{BC22A524-2480-4154-BCA9-519AB705F25A}" destId="{7542E5BA-81C9-4A4D-86F2-129CFE0207B2}" srcOrd="0" destOrd="0" presId="urn:microsoft.com/office/officeart/2008/layout/CircleAccentTimeline"/>
    <dgm:cxn modelId="{445BBB1C-0027-4339-B939-803F46E686B1}" type="presParOf" srcId="{7542E5BA-81C9-4A4D-86F2-129CFE0207B2}" destId="{6E714057-1E28-4F06-94AF-DDE579549496}" srcOrd="0" destOrd="0" presId="urn:microsoft.com/office/officeart/2008/layout/CircleAccentTimeline"/>
    <dgm:cxn modelId="{3B64FCD8-AB9F-4EE9-AAAD-04D09456063F}" type="presParOf" srcId="{6E714057-1E28-4F06-94AF-DDE579549496}" destId="{34F632B4-1182-4EE1-9B1B-4E58B99FFF02}" srcOrd="0" destOrd="0" presId="urn:microsoft.com/office/officeart/2008/layout/CircleAccentTimeline"/>
    <dgm:cxn modelId="{F6D9D225-0C25-4EC6-B4A0-F1C621DFD80D}" type="presParOf" srcId="{6E714057-1E28-4F06-94AF-DDE579549496}" destId="{F94C9F66-7EC6-4800-9FFC-95BAE30BA394}" srcOrd="1" destOrd="0" presId="urn:microsoft.com/office/officeart/2008/layout/CircleAccentTimeline"/>
    <dgm:cxn modelId="{2217F74B-CC01-401A-BAF3-4DE562BD6B59}" type="presParOf" srcId="{6E714057-1E28-4F06-94AF-DDE579549496}" destId="{1F25F076-9773-4AE7-8DC4-8D1614BB95E8}" srcOrd="2" destOrd="0" presId="urn:microsoft.com/office/officeart/2008/layout/CircleAccentTimeline"/>
    <dgm:cxn modelId="{BA687CFB-BA96-4288-B0F5-6A9090B08E9D}" type="presParOf" srcId="{7542E5BA-81C9-4A4D-86F2-129CFE0207B2}" destId="{425206AE-217E-4C44-A272-AC2BCB6A5E5E}" srcOrd="1" destOrd="0" presId="urn:microsoft.com/office/officeart/2008/layout/CircleAccentTimeline"/>
    <dgm:cxn modelId="{A3F6AB07-35FA-442F-A4A2-149762DEA9F3}" type="presParOf" srcId="{7542E5BA-81C9-4A4D-86F2-129CFE0207B2}" destId="{DA199607-2477-4FD7-9EBC-B7E1DFCD3375}" srcOrd="2" destOrd="0" presId="urn:microsoft.com/office/officeart/2008/layout/CircleAccentTimeline"/>
    <dgm:cxn modelId="{FC963F8D-6349-4F96-B2CF-49630C9E6A25}" type="presParOf" srcId="{7542E5BA-81C9-4A4D-86F2-129CFE0207B2}" destId="{413F0DB2-EFF7-439B-81B9-5FE5DE221161}" srcOrd="3" destOrd="0" presId="urn:microsoft.com/office/officeart/2008/layout/CircleAccentTimeline"/>
    <dgm:cxn modelId="{4E2BC28E-FB9E-4DFE-8277-5468F85AC979}" type="presParOf" srcId="{7542E5BA-81C9-4A4D-86F2-129CFE0207B2}" destId="{1785554E-0249-4E8C-9F52-D2879BD74FD0}" srcOrd="4" destOrd="0" presId="urn:microsoft.com/office/officeart/2008/layout/CircleAccentTimeline"/>
    <dgm:cxn modelId="{2CAB14B6-56B5-42B1-AEA1-9DDD1B4D65F7}" type="presParOf" srcId="{1785554E-0249-4E8C-9F52-D2879BD74FD0}" destId="{7BFAF61A-9CBD-4DF3-A143-CA427040A383}" srcOrd="0" destOrd="0" presId="urn:microsoft.com/office/officeart/2008/layout/CircleAccentTimeline"/>
    <dgm:cxn modelId="{0EBEAC5B-537D-4382-B6B6-C48230072DB1}" type="presParOf" srcId="{1785554E-0249-4E8C-9F52-D2879BD74FD0}" destId="{5AFA3ADB-6C33-4D94-8508-B1C3F22D28E5}" srcOrd="1" destOrd="0" presId="urn:microsoft.com/office/officeart/2008/layout/CircleAccentTimeline"/>
    <dgm:cxn modelId="{73526933-F085-487B-9AAB-172DCB25157D}" type="presParOf" srcId="{1785554E-0249-4E8C-9F52-D2879BD74FD0}" destId="{5D42E33A-61A5-48D9-907C-BDE98208C51E}" srcOrd="2" destOrd="0" presId="urn:microsoft.com/office/officeart/2008/layout/CircleAccentTimeline"/>
    <dgm:cxn modelId="{1C877FF9-C5E3-499A-BADD-AAA664E7EC3C}" type="presParOf" srcId="{7542E5BA-81C9-4A4D-86F2-129CFE0207B2}" destId="{AFBE20F6-BFBE-4964-BB09-A144D2CD2AAD}" srcOrd="5" destOrd="0" presId="urn:microsoft.com/office/officeart/2008/layout/CircleAccentTimeline"/>
    <dgm:cxn modelId="{76146B03-19D6-491D-ABAD-B82641D13A75}" type="presParOf" srcId="{7542E5BA-81C9-4A4D-86F2-129CFE0207B2}" destId="{C27360A5-96AF-4457-A91E-2E65198AA86A}" srcOrd="6" destOrd="0" presId="urn:microsoft.com/office/officeart/2008/layout/CircleAccentTimeline"/>
    <dgm:cxn modelId="{3013DA57-4218-4070-90E3-038EF1027DAE}" type="presParOf" srcId="{7542E5BA-81C9-4A4D-86F2-129CFE0207B2}" destId="{F08C14AF-9F8D-452C-AE09-CCB53B4E4283}" srcOrd="7" destOrd="0" presId="urn:microsoft.com/office/officeart/2008/layout/CircleAccentTimeline"/>
    <dgm:cxn modelId="{7F01B1E4-33E3-4F47-A701-64D7C53A7DDD}" type="presParOf" srcId="{F08C14AF-9F8D-452C-AE09-CCB53B4E4283}" destId="{B220A2A6-3213-4AB5-9D15-5D8C49B43FC3}" srcOrd="0" destOrd="0" presId="urn:microsoft.com/office/officeart/2008/layout/CircleAccentTimeline"/>
    <dgm:cxn modelId="{20B3C3AD-C571-4961-B532-AED8AA9B34AB}" type="presParOf" srcId="{F08C14AF-9F8D-452C-AE09-CCB53B4E4283}" destId="{F27F6ED7-51EC-4AD2-A198-F9267B8FC6C3}" srcOrd="1" destOrd="0" presId="urn:microsoft.com/office/officeart/2008/layout/CircleAccentTimeline"/>
    <dgm:cxn modelId="{28062AF4-1906-4296-A9F2-750D95126DDE}" type="presParOf" srcId="{F08C14AF-9F8D-452C-AE09-CCB53B4E4283}" destId="{AB0D015A-B5E5-4647-A4C3-DD0F99EFB381}" srcOrd="2" destOrd="0" presId="urn:microsoft.com/office/officeart/2008/layout/CircleAccentTimeline"/>
    <dgm:cxn modelId="{F7A3EBEB-FE22-434D-AC0B-279C7BE8B81B}" type="presParOf" srcId="{7542E5BA-81C9-4A4D-86F2-129CFE0207B2}" destId="{52C98A1C-BBED-46D3-B93D-53E2EA087384}" srcOrd="8" destOrd="0" presId="urn:microsoft.com/office/officeart/2008/layout/CircleAccentTimeline"/>
    <dgm:cxn modelId="{F9ACD80E-64CB-47A2-B043-CAEFB8600222}" type="presParOf" srcId="{7542E5BA-81C9-4A4D-86F2-129CFE0207B2}" destId="{2263778B-4F32-49C6-BB46-34E704A8F571}" srcOrd="9" destOrd="0" presId="urn:microsoft.com/office/officeart/2008/layout/CircleAccentTimeline"/>
    <dgm:cxn modelId="{4B6606CF-48A7-4DE2-92B1-F619A7851A92}" type="presParOf" srcId="{7542E5BA-81C9-4A4D-86F2-129CFE0207B2}" destId="{C701BAA9-A445-46D3-B763-DB065B2378E9}" srcOrd="10" destOrd="0" presId="urn:microsoft.com/office/officeart/2008/layout/CircleAccentTimeline"/>
    <dgm:cxn modelId="{AC471980-0B2E-4627-9AC7-6253F5CFC629}" type="presParOf" srcId="{7542E5BA-81C9-4A4D-86F2-129CFE0207B2}" destId="{51A4F7B8-4926-4FE2-982D-037B9B094B63}" srcOrd="11" destOrd="0" presId="urn:microsoft.com/office/officeart/2008/layout/CircleAccentTimeline"/>
    <dgm:cxn modelId="{C4CA7845-A5CF-4C46-8ADA-3A0E0ADE4964}" type="presParOf" srcId="{51A4F7B8-4926-4FE2-982D-037B9B094B63}" destId="{01832202-FE1E-46C6-8B49-9991A4E1398F}" srcOrd="0" destOrd="0" presId="urn:microsoft.com/office/officeart/2008/layout/CircleAccentTimeline"/>
    <dgm:cxn modelId="{CCF7EA32-BF45-4A3A-8020-FDB79BEB734E}" type="presParOf" srcId="{51A4F7B8-4926-4FE2-982D-037B9B094B63}" destId="{C2181C2C-900F-4406-BFFE-E02E628BC3EB}" srcOrd="1" destOrd="0" presId="urn:microsoft.com/office/officeart/2008/layout/CircleAccentTimeline"/>
    <dgm:cxn modelId="{EADEFA5E-222F-4814-A05B-EDDE6B328265}" type="presParOf" srcId="{51A4F7B8-4926-4FE2-982D-037B9B094B63}" destId="{DB3B0241-652C-4632-A7A1-B149EC60A192}" srcOrd="2" destOrd="0" presId="urn:microsoft.com/office/officeart/2008/layout/CircleAccentTimeline"/>
    <dgm:cxn modelId="{BB53D563-19B8-4159-8139-F8B3366AC671}" type="presParOf" srcId="{7542E5BA-81C9-4A4D-86F2-129CFE0207B2}" destId="{DD86AEE9-0EC4-4D84-9022-B33A7E3DBB89}" srcOrd="12" destOrd="0" presId="urn:microsoft.com/office/officeart/2008/layout/CircleAccentTimeline"/>
    <dgm:cxn modelId="{37EAB467-2024-4FD9-A04B-C4F2F02A04CD}" type="presParOf" srcId="{7542E5BA-81C9-4A4D-86F2-129CFE0207B2}" destId="{3C1E208F-7FAC-4496-AED0-8CBB82729D96}" srcOrd="13" destOrd="0" presId="urn:microsoft.com/office/officeart/2008/layout/CircleAccentTimeline"/>
    <dgm:cxn modelId="{E97BB84C-B30F-48B2-B4D9-2352A664DC31}" type="presParOf" srcId="{7542E5BA-81C9-4A4D-86F2-129CFE0207B2}" destId="{7DE36D23-50F1-449E-BC99-951B8886B6F7}" srcOrd="14" destOrd="0" presId="urn:microsoft.com/office/officeart/2008/layout/CircleAccentTimeline"/>
    <dgm:cxn modelId="{F69670B4-6B56-4E67-BCF6-045229EB85F1}" type="presParOf" srcId="{7DE36D23-50F1-449E-BC99-951B8886B6F7}" destId="{2DD5954C-10A1-4068-B0B5-BB02DBE8F323}" srcOrd="0" destOrd="0" presId="urn:microsoft.com/office/officeart/2008/layout/CircleAccentTimeline"/>
    <dgm:cxn modelId="{CE3E9734-4B03-4E14-9CAF-7EA569B795FB}" type="presParOf" srcId="{7DE36D23-50F1-449E-BC99-951B8886B6F7}" destId="{DAE8FD52-A174-4509-BC16-019167A16652}" srcOrd="1" destOrd="0" presId="urn:microsoft.com/office/officeart/2008/layout/CircleAccentTimeline"/>
    <dgm:cxn modelId="{24446F72-12AC-4DFD-A588-F159AE1C2F8A}" type="presParOf" srcId="{7DE36D23-50F1-449E-BC99-951B8886B6F7}" destId="{5C585A80-C390-4BAE-8C34-E292958E9CF8}" srcOrd="2" destOrd="0" presId="urn:microsoft.com/office/officeart/2008/layout/CircleAccentTimeline"/>
    <dgm:cxn modelId="{51D905D2-9B88-444C-9629-852395768FC6}" type="presParOf" srcId="{7542E5BA-81C9-4A4D-86F2-129CFE0207B2}" destId="{D4D7C6B8-7749-46DC-BCCC-B2E0A59EB71D}" srcOrd="15" destOrd="0" presId="urn:microsoft.com/office/officeart/2008/layout/CircleAccentTimeline"/>
    <dgm:cxn modelId="{D070DD0D-D25E-45E6-977F-DF8346FA52EF}" type="presParOf" srcId="{7542E5BA-81C9-4A4D-86F2-129CFE0207B2}" destId="{A248BB1B-EF42-44BF-8177-D0377B3DB85D}" srcOrd="16" destOrd="0" presId="urn:microsoft.com/office/officeart/2008/layout/CircleAccentTimeline"/>
    <dgm:cxn modelId="{FF969A06-F3DB-4C4A-969D-9BA4D7C256B9}" type="presParOf" srcId="{7542E5BA-81C9-4A4D-86F2-129CFE0207B2}" destId="{01666FF0-3C69-4C7D-A36A-2259545D6306}" srcOrd="17" destOrd="0" presId="urn:microsoft.com/office/officeart/2008/layout/CircleAccentTimeline"/>
    <dgm:cxn modelId="{9F8171BE-1490-4C22-9ADF-D445DB8FB9E3}" type="presParOf" srcId="{7542E5BA-81C9-4A4D-86F2-129CFE0207B2}" destId="{10985A9D-E620-474F-A6CD-10EDA39D9C31}" srcOrd="18" destOrd="0" presId="urn:microsoft.com/office/officeart/2008/layout/CircleAccentTimeline"/>
    <dgm:cxn modelId="{48F53980-0123-42B8-9F6E-6FEE08B97023}" type="presParOf" srcId="{10985A9D-E620-474F-A6CD-10EDA39D9C31}" destId="{03993B87-88D5-4F4B-AC94-5ED6BB10CA36}" srcOrd="0" destOrd="0" presId="urn:microsoft.com/office/officeart/2008/layout/CircleAccentTimeline"/>
    <dgm:cxn modelId="{23D921E0-A607-4511-B8EA-A7C5ECC8A334}" type="presParOf" srcId="{10985A9D-E620-474F-A6CD-10EDA39D9C31}" destId="{009127F8-6DF3-45C6-B111-9A42E230AF10}" srcOrd="1" destOrd="0" presId="urn:microsoft.com/office/officeart/2008/layout/CircleAccentTimeline"/>
    <dgm:cxn modelId="{CBA3E1A8-3559-44B4-81BA-67B0B5B2EDA3}" type="presParOf" srcId="{10985A9D-E620-474F-A6CD-10EDA39D9C31}" destId="{CD71920C-0EC6-43AA-8EB3-1A79FAAC581F}" srcOrd="2" destOrd="0" presId="urn:microsoft.com/office/officeart/2008/layout/CircleAccentTimeline"/>
    <dgm:cxn modelId="{5E939D60-95B8-422C-854D-10FB109C7DFB}" type="presParOf" srcId="{7542E5BA-81C9-4A4D-86F2-129CFE0207B2}" destId="{1C7F78F1-7AA1-4CFC-A372-3C3ECD72736D}" srcOrd="19" destOrd="0" presId="urn:microsoft.com/office/officeart/2008/layout/CircleAccentTimeline"/>
    <dgm:cxn modelId="{7ED4CB5F-7CF1-4A0E-8CCD-69099CA5EA11}" type="presParOf" srcId="{7542E5BA-81C9-4A4D-86F2-129CFE0207B2}" destId="{304EA6FC-6EA6-4974-986A-3EF75EC1F5C5}" srcOrd="20"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2EBB2-FDDD-4F80-A653-445D1FDBFE39}">
      <dsp:nvSpPr>
        <dsp:cNvPr id="0" name=""/>
        <dsp:cNvSpPr/>
      </dsp:nvSpPr>
      <dsp:spPr>
        <a:xfrm>
          <a:off x="834389" y="0"/>
          <a:ext cx="9456420" cy="552732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67F521-61BC-4CF2-80C5-99246DDBC059}">
      <dsp:nvSpPr>
        <dsp:cNvPr id="0" name=""/>
        <dsp:cNvSpPr/>
      </dsp:nvSpPr>
      <dsp:spPr>
        <a:xfrm>
          <a:off x="5568" y="1658196"/>
          <a:ext cx="2678087" cy="2210928"/>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u="none" kern="1200"/>
            <a:t>Install Azure Stack PowerShell to a connected machine</a:t>
          </a:r>
          <a:endParaRPr lang="en-US" sz="2300" kern="1200"/>
        </a:p>
      </dsp:txBody>
      <dsp:txXfrm>
        <a:off x="113497" y="1766125"/>
        <a:ext cx="2462229" cy="1995070"/>
      </dsp:txXfrm>
    </dsp:sp>
    <dsp:sp modelId="{8C8780F6-8A15-4310-A50B-73F92D6EE375}">
      <dsp:nvSpPr>
        <dsp:cNvPr id="0" name=""/>
        <dsp:cNvSpPr/>
      </dsp:nvSpPr>
      <dsp:spPr>
        <a:xfrm>
          <a:off x="2817560" y="1658196"/>
          <a:ext cx="2678087" cy="2210928"/>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Font typeface="+mj-lt"/>
            <a:buNone/>
          </a:pPr>
          <a:r>
            <a:rPr lang="en-US" sz="2300" b="0" i="0" u="none" kern="1200"/>
            <a:t>Enable additional storage features</a:t>
          </a:r>
        </a:p>
      </dsp:txBody>
      <dsp:txXfrm>
        <a:off x="2925489" y="1766125"/>
        <a:ext cx="2462229" cy="1995070"/>
      </dsp:txXfrm>
    </dsp:sp>
    <dsp:sp modelId="{AA77BFC6-799C-421F-A008-57360D7B6C96}">
      <dsp:nvSpPr>
        <dsp:cNvPr id="0" name=""/>
        <dsp:cNvSpPr/>
      </dsp:nvSpPr>
      <dsp:spPr>
        <a:xfrm>
          <a:off x="5629552" y="1658196"/>
          <a:ext cx="2678087" cy="22109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Font typeface="+mj-lt"/>
            <a:buNone/>
          </a:pPr>
          <a:r>
            <a:rPr lang="en-US" sz="2300" b="0" i="0" u="none" kern="1200"/>
            <a:t>Transport the PowerShell packages to your disconnected workstation</a:t>
          </a:r>
        </a:p>
      </dsp:txBody>
      <dsp:txXfrm>
        <a:off x="5737481" y="1766125"/>
        <a:ext cx="2462229" cy="1995070"/>
      </dsp:txXfrm>
    </dsp:sp>
    <dsp:sp modelId="{BE27A521-53DA-4726-8F17-2735BDA25FFA}">
      <dsp:nvSpPr>
        <dsp:cNvPr id="0" name=""/>
        <dsp:cNvSpPr/>
      </dsp:nvSpPr>
      <dsp:spPr>
        <a:xfrm>
          <a:off x="8441544" y="1658196"/>
          <a:ext cx="2678087" cy="22109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Font typeface="+mj-lt"/>
            <a:buNone/>
          </a:pPr>
          <a:r>
            <a:rPr lang="en-US" sz="2300" b="0" i="0" u="none" kern="1200"/>
            <a:t>Confirm the installation of PowerShell</a:t>
          </a:r>
        </a:p>
      </dsp:txBody>
      <dsp:txXfrm>
        <a:off x="8549473" y="1766125"/>
        <a:ext cx="2462229" cy="1995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2EBB2-FDDD-4F80-A653-445D1FDBFE39}">
      <dsp:nvSpPr>
        <dsp:cNvPr id="0" name=""/>
        <dsp:cNvSpPr/>
      </dsp:nvSpPr>
      <dsp:spPr>
        <a:xfrm>
          <a:off x="834389" y="0"/>
          <a:ext cx="9456420" cy="552732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67F521-61BC-4CF2-80C5-99246DDBC059}">
      <dsp:nvSpPr>
        <dsp:cNvPr id="0" name=""/>
        <dsp:cNvSpPr/>
      </dsp:nvSpPr>
      <dsp:spPr>
        <a:xfrm>
          <a:off x="3055" y="1658196"/>
          <a:ext cx="1779054" cy="22109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Import PowerShell registration module on Azure Stack</a:t>
          </a:r>
        </a:p>
      </dsp:txBody>
      <dsp:txXfrm>
        <a:off x="89901" y="1745042"/>
        <a:ext cx="1605362" cy="2037236"/>
      </dsp:txXfrm>
    </dsp:sp>
    <dsp:sp modelId="{92B7F420-23B9-456D-8328-188A715B098F}">
      <dsp:nvSpPr>
        <dsp:cNvPr id="0" name=""/>
        <dsp:cNvSpPr/>
      </dsp:nvSpPr>
      <dsp:spPr>
        <a:xfrm>
          <a:off x="1871062" y="1658196"/>
          <a:ext cx="1779054" cy="22109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Get registration token file</a:t>
          </a:r>
        </a:p>
      </dsp:txBody>
      <dsp:txXfrm>
        <a:off x="1957908" y="1745042"/>
        <a:ext cx="1605362" cy="2037236"/>
      </dsp:txXfrm>
    </dsp:sp>
    <dsp:sp modelId="{E1764891-1328-467E-90FF-77A61D78C812}">
      <dsp:nvSpPr>
        <dsp:cNvPr id="0" name=""/>
        <dsp:cNvSpPr/>
      </dsp:nvSpPr>
      <dsp:spPr>
        <a:xfrm>
          <a:off x="3739069" y="1658196"/>
          <a:ext cx="1779054" cy="2210928"/>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Take token to Internet-connected computer</a:t>
          </a:r>
        </a:p>
      </dsp:txBody>
      <dsp:txXfrm>
        <a:off x="3825915" y="1745042"/>
        <a:ext cx="1605362" cy="2037236"/>
      </dsp:txXfrm>
    </dsp:sp>
    <dsp:sp modelId="{872111F5-32E0-467E-8B63-DA1A929761E9}">
      <dsp:nvSpPr>
        <dsp:cNvPr id="0" name=""/>
        <dsp:cNvSpPr/>
      </dsp:nvSpPr>
      <dsp:spPr>
        <a:xfrm>
          <a:off x="5607076" y="1658196"/>
          <a:ext cx="1779054" cy="2210928"/>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Register with Azure</a:t>
          </a:r>
        </a:p>
      </dsp:txBody>
      <dsp:txXfrm>
        <a:off x="5693922" y="1745042"/>
        <a:ext cx="1605362" cy="2037236"/>
      </dsp:txXfrm>
    </dsp:sp>
    <dsp:sp modelId="{6A61C9CD-4F86-4C4D-B957-AF53073F0A46}">
      <dsp:nvSpPr>
        <dsp:cNvPr id="0" name=""/>
        <dsp:cNvSpPr/>
      </dsp:nvSpPr>
      <dsp:spPr>
        <a:xfrm>
          <a:off x="7475083" y="1658196"/>
          <a:ext cx="1779054" cy="2210928"/>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Get Azure activation key</a:t>
          </a:r>
        </a:p>
      </dsp:txBody>
      <dsp:txXfrm>
        <a:off x="7561929" y="1745042"/>
        <a:ext cx="1605362" cy="2037236"/>
      </dsp:txXfrm>
    </dsp:sp>
    <dsp:sp modelId="{78DACA54-A533-4DC5-B619-88F3594D523F}">
      <dsp:nvSpPr>
        <dsp:cNvPr id="0" name=""/>
        <dsp:cNvSpPr/>
      </dsp:nvSpPr>
      <dsp:spPr>
        <a:xfrm>
          <a:off x="9343090" y="1658196"/>
          <a:ext cx="1779054" cy="22109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Use the key to create activation resource in Azure Stack</a:t>
          </a:r>
        </a:p>
      </dsp:txBody>
      <dsp:txXfrm>
        <a:off x="9429936" y="1745042"/>
        <a:ext cx="1605362" cy="2037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2EBB2-FDDD-4F80-A653-445D1FDBFE39}">
      <dsp:nvSpPr>
        <dsp:cNvPr id="0" name=""/>
        <dsp:cNvSpPr/>
      </dsp:nvSpPr>
      <dsp:spPr>
        <a:xfrm>
          <a:off x="834389" y="0"/>
          <a:ext cx="9456420" cy="552732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67F521-61BC-4CF2-80C5-99246DDBC059}">
      <dsp:nvSpPr>
        <dsp:cNvPr id="0" name=""/>
        <dsp:cNvSpPr/>
      </dsp:nvSpPr>
      <dsp:spPr>
        <a:xfrm>
          <a:off x="11950" y="1658196"/>
          <a:ext cx="3580923" cy="2210928"/>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Download a copy of the RP on an Internet-connected computer</a:t>
          </a:r>
        </a:p>
      </dsp:txBody>
      <dsp:txXfrm>
        <a:off x="119879" y="1766125"/>
        <a:ext cx="3365065" cy="1995070"/>
      </dsp:txXfrm>
    </dsp:sp>
    <dsp:sp modelId="{8D44E0CA-CD4D-4523-AA71-921C46BBD362}">
      <dsp:nvSpPr>
        <dsp:cNvPr id="0" name=""/>
        <dsp:cNvSpPr/>
      </dsp:nvSpPr>
      <dsp:spPr>
        <a:xfrm>
          <a:off x="3772138" y="1658196"/>
          <a:ext cx="3580923" cy="22109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Take a copy to a computer on the isolated Azure Stack network</a:t>
          </a:r>
        </a:p>
      </dsp:txBody>
      <dsp:txXfrm>
        <a:off x="3880067" y="1766125"/>
        <a:ext cx="3365065" cy="1995070"/>
      </dsp:txXfrm>
    </dsp:sp>
    <dsp:sp modelId="{5FE93EAC-573B-4874-B470-0695F9D6C0E7}">
      <dsp:nvSpPr>
        <dsp:cNvPr id="0" name=""/>
        <dsp:cNvSpPr/>
      </dsp:nvSpPr>
      <dsp:spPr>
        <a:xfrm>
          <a:off x="7532325" y="1658196"/>
          <a:ext cx="3580923" cy="22109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Complete the deployment process</a:t>
          </a:r>
        </a:p>
      </dsp:txBody>
      <dsp:txXfrm>
        <a:off x="7640254" y="1766125"/>
        <a:ext cx="3365065" cy="1995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632B4-1182-4EE1-9B1B-4E58B99FFF02}">
      <dsp:nvSpPr>
        <dsp:cNvPr id="0" name=""/>
        <dsp:cNvSpPr/>
      </dsp:nvSpPr>
      <dsp:spPr>
        <a:xfrm>
          <a:off x="4123" y="2299471"/>
          <a:ext cx="1513358" cy="1513358"/>
        </a:xfrm>
        <a:prstGeom prst="donut">
          <a:avLst>
            <a:gd name="adj" fmla="val 2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4C9F66-7EC6-4800-9FFC-95BAE30BA394}">
      <dsp:nvSpPr>
        <dsp:cNvPr id="0" name=""/>
        <dsp:cNvSpPr/>
      </dsp:nvSpPr>
      <dsp:spPr>
        <a:xfrm rot="17700000">
          <a:off x="537362" y="1065775"/>
          <a:ext cx="1881273" cy="906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ctr" anchorCtr="0">
          <a:noAutofit/>
        </a:bodyPr>
        <a:lstStyle/>
        <a:p>
          <a:pPr marL="0" lvl="0" indent="0" algn="l" defTabSz="844550">
            <a:lnSpc>
              <a:spcPct val="90000"/>
            </a:lnSpc>
            <a:spcBef>
              <a:spcPct val="0"/>
            </a:spcBef>
            <a:spcAft>
              <a:spcPct val="35000"/>
            </a:spcAft>
            <a:buNone/>
          </a:pPr>
          <a:r>
            <a:rPr lang="en-US" sz="1900" kern="1200"/>
            <a:t>Deploy Azure Stack using ADFS</a:t>
          </a:r>
        </a:p>
      </dsp:txBody>
      <dsp:txXfrm>
        <a:off x="537362" y="1065775"/>
        <a:ext cx="1881273" cy="906628"/>
      </dsp:txXfrm>
    </dsp:sp>
    <dsp:sp modelId="{7BFAF61A-9CBD-4DF3-A143-CA427040A383}">
      <dsp:nvSpPr>
        <dsp:cNvPr id="0" name=""/>
        <dsp:cNvSpPr/>
      </dsp:nvSpPr>
      <dsp:spPr>
        <a:xfrm>
          <a:off x="1631474" y="2663386"/>
          <a:ext cx="785529" cy="78552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FA3ADB-6C33-4D94-8508-B1C3F22D28E5}">
      <dsp:nvSpPr>
        <dsp:cNvPr id="0" name=""/>
        <dsp:cNvSpPr/>
      </dsp:nvSpPr>
      <dsp:spPr>
        <a:xfrm rot="17700000">
          <a:off x="701122" y="3756719"/>
          <a:ext cx="1627390" cy="78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err="1"/>
            <a:t>AzS</a:t>
          </a:r>
          <a:r>
            <a:rPr lang="en-US" sz="1200" kern="1200"/>
            <a:t> is up and running using </a:t>
          </a:r>
          <a:r>
            <a:rPr lang="en-US" sz="1200" kern="1200" err="1"/>
            <a:t>CloudAdmin</a:t>
          </a:r>
          <a:endParaRPr lang="en-US" sz="1200" kern="1200"/>
        </a:p>
      </dsp:txBody>
      <dsp:txXfrm>
        <a:off x="701122" y="3756719"/>
        <a:ext cx="1627390" cy="784666"/>
      </dsp:txXfrm>
    </dsp:sp>
    <dsp:sp modelId="{5D42E33A-61A5-48D9-907C-BDE98208C51E}">
      <dsp:nvSpPr>
        <dsp:cNvPr id="0" name=""/>
        <dsp:cNvSpPr/>
      </dsp:nvSpPr>
      <dsp:spPr>
        <a:xfrm rot="17700000">
          <a:off x="1719964" y="1570916"/>
          <a:ext cx="1627390" cy="784666"/>
        </a:xfrm>
        <a:prstGeom prst="rect">
          <a:avLst/>
        </a:prstGeom>
        <a:noFill/>
        <a:ln>
          <a:noFill/>
        </a:ln>
        <a:effectLst/>
      </dsp:spPr>
      <dsp:style>
        <a:lnRef idx="0">
          <a:scrgbClr r="0" g="0" b="0"/>
        </a:lnRef>
        <a:fillRef idx="0">
          <a:scrgbClr r="0" g="0" b="0"/>
        </a:fillRef>
        <a:effectRef idx="0">
          <a:scrgbClr r="0" g="0" b="0"/>
        </a:effectRef>
        <a:fontRef idx="minor"/>
      </dsp:style>
    </dsp:sp>
    <dsp:sp modelId="{B220A2A6-3213-4AB5-9D15-5D8C49B43FC3}">
      <dsp:nvSpPr>
        <dsp:cNvPr id="0" name=""/>
        <dsp:cNvSpPr/>
      </dsp:nvSpPr>
      <dsp:spPr>
        <a:xfrm>
          <a:off x="2530994" y="2299471"/>
          <a:ext cx="1513358" cy="1513358"/>
        </a:xfrm>
        <a:prstGeom prst="donut">
          <a:avLst>
            <a:gd name="adj" fmla="val 2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7F6ED7-51EC-4AD2-A198-F9267B8FC6C3}">
      <dsp:nvSpPr>
        <dsp:cNvPr id="0" name=""/>
        <dsp:cNvSpPr/>
      </dsp:nvSpPr>
      <dsp:spPr>
        <a:xfrm rot="17700000">
          <a:off x="3064234" y="1065775"/>
          <a:ext cx="1881273" cy="906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ctr" anchorCtr="0">
          <a:noAutofit/>
        </a:bodyPr>
        <a:lstStyle/>
        <a:p>
          <a:pPr marL="0" lvl="0" indent="0" algn="l" defTabSz="844550">
            <a:lnSpc>
              <a:spcPct val="90000"/>
            </a:lnSpc>
            <a:spcBef>
              <a:spcPct val="0"/>
            </a:spcBef>
            <a:spcAft>
              <a:spcPct val="35000"/>
            </a:spcAft>
            <a:buNone/>
          </a:pPr>
          <a:r>
            <a:rPr lang="en-US" sz="1900" kern="1200"/>
            <a:t>Configure AD FS federation</a:t>
          </a:r>
        </a:p>
      </dsp:txBody>
      <dsp:txXfrm>
        <a:off x="3064234" y="1065775"/>
        <a:ext cx="1881273" cy="906628"/>
      </dsp:txXfrm>
    </dsp:sp>
    <dsp:sp modelId="{01832202-FE1E-46C6-8B49-9991A4E1398F}">
      <dsp:nvSpPr>
        <dsp:cNvPr id="0" name=""/>
        <dsp:cNvSpPr/>
      </dsp:nvSpPr>
      <dsp:spPr>
        <a:xfrm>
          <a:off x="4158345" y="2663386"/>
          <a:ext cx="785529" cy="78552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181C2C-900F-4406-BFFE-E02E628BC3EB}">
      <dsp:nvSpPr>
        <dsp:cNvPr id="0" name=""/>
        <dsp:cNvSpPr/>
      </dsp:nvSpPr>
      <dsp:spPr>
        <a:xfrm rot="17700000">
          <a:off x="3227993" y="3756719"/>
          <a:ext cx="1627390" cy="78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a:t>Users are now able to logon using their AD credentials</a:t>
          </a:r>
        </a:p>
      </dsp:txBody>
      <dsp:txXfrm>
        <a:off x="3227993" y="3756719"/>
        <a:ext cx="1627390" cy="784666"/>
      </dsp:txXfrm>
    </dsp:sp>
    <dsp:sp modelId="{DB3B0241-652C-4632-A7A1-B149EC60A192}">
      <dsp:nvSpPr>
        <dsp:cNvPr id="0" name=""/>
        <dsp:cNvSpPr/>
      </dsp:nvSpPr>
      <dsp:spPr>
        <a:xfrm rot="17700000">
          <a:off x="4246836" y="1570916"/>
          <a:ext cx="1627390" cy="784666"/>
        </a:xfrm>
        <a:prstGeom prst="rect">
          <a:avLst/>
        </a:prstGeom>
        <a:noFill/>
        <a:ln>
          <a:noFill/>
        </a:ln>
        <a:effectLst/>
      </dsp:spPr>
      <dsp:style>
        <a:lnRef idx="0">
          <a:scrgbClr r="0" g="0" b="0"/>
        </a:lnRef>
        <a:fillRef idx="0">
          <a:scrgbClr r="0" g="0" b="0"/>
        </a:fillRef>
        <a:effectRef idx="0">
          <a:scrgbClr r="0" g="0" b="0"/>
        </a:effectRef>
        <a:fontRef idx="minor"/>
      </dsp:style>
    </dsp:sp>
    <dsp:sp modelId="{2DD5954C-10A1-4068-B0B5-BB02DBE8F323}">
      <dsp:nvSpPr>
        <dsp:cNvPr id="0" name=""/>
        <dsp:cNvSpPr/>
      </dsp:nvSpPr>
      <dsp:spPr>
        <a:xfrm>
          <a:off x="5057865" y="2299471"/>
          <a:ext cx="1513358" cy="1513358"/>
        </a:xfrm>
        <a:prstGeom prst="donut">
          <a:avLst>
            <a:gd name="adj" fmla="val 2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E8FD52-A174-4509-BC16-019167A16652}">
      <dsp:nvSpPr>
        <dsp:cNvPr id="0" name=""/>
        <dsp:cNvSpPr/>
      </dsp:nvSpPr>
      <dsp:spPr>
        <a:xfrm rot="17700000">
          <a:off x="5591105" y="1065775"/>
          <a:ext cx="1881273" cy="906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ctr" anchorCtr="0">
          <a:noAutofit/>
        </a:bodyPr>
        <a:lstStyle/>
        <a:p>
          <a:pPr marL="0" lvl="0" indent="0" algn="l" defTabSz="844550">
            <a:lnSpc>
              <a:spcPct val="90000"/>
            </a:lnSpc>
            <a:spcBef>
              <a:spcPct val="0"/>
            </a:spcBef>
            <a:spcAft>
              <a:spcPct val="35000"/>
            </a:spcAft>
            <a:buNone/>
          </a:pPr>
          <a:r>
            <a:rPr lang="en-US" sz="1900" kern="1200"/>
            <a:t>Configure </a:t>
          </a:r>
          <a:r>
            <a:rPr lang="en-US" sz="1900" kern="1200" err="1"/>
            <a:t>GraphAPI</a:t>
          </a:r>
          <a:endParaRPr lang="en-US" sz="1900" kern="1200"/>
        </a:p>
      </dsp:txBody>
      <dsp:txXfrm>
        <a:off x="5591105" y="1065775"/>
        <a:ext cx="1881273" cy="906628"/>
      </dsp:txXfrm>
    </dsp:sp>
    <dsp:sp modelId="{03993B87-88D5-4F4B-AC94-5ED6BB10CA36}">
      <dsp:nvSpPr>
        <dsp:cNvPr id="0" name=""/>
        <dsp:cNvSpPr/>
      </dsp:nvSpPr>
      <dsp:spPr>
        <a:xfrm>
          <a:off x="6685216" y="2663386"/>
          <a:ext cx="785529" cy="78552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9127F8-6DF3-45C6-B111-9A42E230AF10}">
      <dsp:nvSpPr>
        <dsp:cNvPr id="0" name=""/>
        <dsp:cNvSpPr/>
      </dsp:nvSpPr>
      <dsp:spPr>
        <a:xfrm rot="17700000">
          <a:off x="5754864" y="3756719"/>
          <a:ext cx="1627390" cy="78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a:t>IAM in </a:t>
          </a:r>
          <a:r>
            <a:rPr lang="en-US" sz="1200" kern="1200" err="1"/>
            <a:t>AzS</a:t>
          </a:r>
          <a:r>
            <a:rPr lang="en-US" sz="1200" kern="1200"/>
            <a:t> now shows Users and Groups from (one) Active Directory</a:t>
          </a:r>
        </a:p>
      </dsp:txBody>
      <dsp:txXfrm>
        <a:off x="5754864" y="3756719"/>
        <a:ext cx="1627390" cy="784666"/>
      </dsp:txXfrm>
    </dsp:sp>
    <dsp:sp modelId="{CD71920C-0EC6-43AA-8EB3-1A79FAAC581F}">
      <dsp:nvSpPr>
        <dsp:cNvPr id="0" name=""/>
        <dsp:cNvSpPr/>
      </dsp:nvSpPr>
      <dsp:spPr>
        <a:xfrm rot="17700000">
          <a:off x="6773707" y="1570916"/>
          <a:ext cx="1627390" cy="78466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D301EE-140C-4D3F-956C-0DA0EC7EB085}" type="datetime8">
              <a:rPr lang="en-US" smtClean="0">
                <a:latin typeface="Segoe UI" pitchFamily="34" charset="0"/>
              </a:rPr>
              <a:t>6/1/2021 3:00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B112B05B-B32B-46D7-BBC6-C518558A6E9E}" type="datetime8">
              <a:rPr lang="en-US" smtClean="0"/>
              <a:t>6/1/2021 2:58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windows-server%2Fidentity%2Fad-fs%2Foperations%2Fconfigure-authentication-policies&amp;data=02%7C01%7CPat.Telford%40microsoft.com%7C38363f96f67544ba6a2c08d71fa0fc51%7C72f988bf86f141af91ab2d7cd011db47%7C1%7C0%7C637012648810216075&amp;sdata=6zLfKBEdzbZuu4rzVnX9bfnChGzC5WN5ln9LdkdaK1I%3D&amp;reserved=0"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1DAB1FF4-F35B-4803-96AE-F45A329B40FD}" type="datetime8">
              <a:rPr lang="en-US" smtClean="0"/>
              <a:t>6/1/2021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239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47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155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1043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509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313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81375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67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622725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22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C032226-67A4-4F9C-9132-4BC7C9A180D5}" type="datetime8">
              <a:rPr kumimoji="0" lang="en-US" sz="1800" b="0" i="0" u="none" strike="noStrike" kern="0" cap="none" spc="0" normalizeH="0" baseline="0" noProof="0" smtClean="0">
                <a:ln>
                  <a:noFill/>
                </a:ln>
                <a:solidFill>
                  <a:sysClr val="windowText" lastClr="000000"/>
                </a:solidFill>
                <a:effectLst/>
                <a:uLnTx/>
                <a:uFillTx/>
              </a:rPr>
              <a:t>6/1/2021 2:58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613850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70438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157143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723708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86478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configuration for smartcards detail is here - </a:t>
            </a:r>
            <a:r>
              <a:rPr lang="en-US" sz="900" u="sng" kern="1200" dirty="0">
                <a:solidFill>
                  <a:schemeClr val="tx1"/>
                </a:solidFill>
                <a:effectLst/>
                <a:latin typeface="Segoe UI Light" pitchFamily="34" charset="0"/>
                <a:ea typeface="+mn-ea"/>
                <a:cs typeface="+mn-cs"/>
                <a:hlinkClick r:id="rId3"/>
              </a:rPr>
              <a:t>https://docs.microsoft.com/en-us/windows-server/identity/ad-fs/operations/configure-authentication-policies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10914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600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403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739759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140326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73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611825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784610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https://docs.microsoft.com/en-us/azure-stack/user/azure-stack-create-vm-template for the normal steps when you are connected.</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019325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429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844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103974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008708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leveraging </a:t>
            </a:r>
            <a:r>
              <a:rPr lang="en-US" i="1" dirty="0"/>
              <a:t>existing </a:t>
            </a:r>
            <a:r>
              <a:rPr lang="en-US" i="0" dirty="0"/>
              <a:t>backup tools to perform the backup of IaaS VMs.</a:t>
            </a:r>
          </a:p>
          <a:p>
            <a:r>
              <a:rPr lang="en-US" i="0" dirty="0"/>
              <a:t>Azure Backup is currently supported, but not Data Protection Manager (DPM).</a:t>
            </a:r>
          </a:p>
          <a:p>
            <a:r>
              <a:rPr lang="en-US" i="0" dirty="0"/>
              <a:t>Note that ExpressRoute connections are from Azure Stack to a network edge device (over S2S VPN)</a:t>
            </a:r>
          </a:p>
          <a:p>
            <a:r>
              <a:rPr lang="en-US" i="0" dirty="0"/>
              <a:t>and then from the network edge to Azure datacenters using ExpressRoute.</a:t>
            </a:r>
          </a:p>
          <a:p>
            <a:r>
              <a:rPr lang="en-US" i="0" dirty="0"/>
              <a:t>(ExpressRoute doesn’t terminate right at the Azure Stack system)</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6/1/2021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084124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90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92010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51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76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182197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774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202379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48DF47-A562-41A5-BEB8-48F0ACF31F5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6/1/2021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45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A76B65B-7971-4826-96B1-27338D061A6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6/1/2021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1551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109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92534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58190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74370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112B05B-B32B-46D7-BBC6-C518558A6E9E}" type="datetime8">
              <a:rPr lang="en-US" smtClean="0"/>
              <a:t>6/1/2021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731679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hree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3954462"/>
            <a:ext cx="3566160" cy="2560638"/>
          </a:xfrm>
        </p:spPr>
        <p:txBody>
          <a:bodyPr wrap="square">
            <a:noAutofit/>
          </a:bodyPr>
          <a:lstStyle>
            <a:lvl1pPr marL="0" indent="0">
              <a:spcBef>
                <a:spcPts val="1224"/>
              </a:spcBef>
              <a:buClr>
                <a:schemeClr val="tx1"/>
              </a:buClr>
              <a:buFont typeface="Wingdings" pitchFamily="2" charset="2"/>
              <a:buNone/>
              <a:defRPr sz="28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427538" y="3954462"/>
            <a:ext cx="3566160" cy="2560638"/>
          </a:xfrm>
        </p:spPr>
        <p:txBody>
          <a:bodyPr wrap="square">
            <a:noAutofit/>
          </a:bodyPr>
          <a:lstStyle>
            <a:lvl1pPr marL="0" indent="0">
              <a:spcBef>
                <a:spcPts val="1224"/>
              </a:spcBef>
              <a:buClr>
                <a:schemeClr val="tx1"/>
              </a:buClr>
              <a:buFont typeface="Wingdings" pitchFamily="2" charset="2"/>
              <a:buNone/>
              <a:defRPr sz="28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2"/>
          </p:nvPr>
        </p:nvSpPr>
        <p:spPr>
          <a:xfrm>
            <a:off x="8580437" y="3954462"/>
            <a:ext cx="3566160" cy="2560637"/>
          </a:xfrm>
        </p:spPr>
        <p:txBody>
          <a:bodyPr>
            <a:noAutofit/>
          </a:bodyPr>
          <a:lstStyle>
            <a:lvl1pPr>
              <a:defRPr lang="en-US" sz="2800" kern="1200" spc="0" baseline="0" dirty="0" smtClean="0">
                <a:gradFill>
                  <a:gsLst>
                    <a:gs pos="1250">
                      <a:schemeClr val="tx2"/>
                    </a:gs>
                    <a:gs pos="99000">
                      <a:schemeClr val="tx2"/>
                    </a:gs>
                  </a:gsLst>
                  <a:lin ang="5400000" scaled="0"/>
                </a:gradFill>
                <a:latin typeface="+mj-lt"/>
                <a:ea typeface="+mn-ea"/>
                <a:cs typeface="+mn-cs"/>
              </a:defRPr>
            </a:lvl1pPr>
            <a:lvl2pPr>
              <a:defRPr lang="en-US" sz="2000" kern="1200" spc="0" baseline="0" dirty="0" smtClean="0">
                <a:gradFill>
                  <a:gsLst>
                    <a:gs pos="1250">
                      <a:schemeClr val="tx1"/>
                    </a:gs>
                    <a:gs pos="100000">
                      <a:schemeClr val="tx1"/>
                    </a:gs>
                  </a:gsLst>
                  <a:lin ang="5400000" scaled="0"/>
                </a:gradFill>
                <a:latin typeface="+mn-lt"/>
                <a:ea typeface="+mn-ea"/>
                <a:cs typeface="+mn-cs"/>
              </a:defRPr>
            </a:lvl2pPr>
            <a:lvl3pPr>
              <a:defRPr lang="en-US" sz="2000" kern="1200" spc="0" baseline="0" dirty="0" smtClean="0">
                <a:gradFill>
                  <a:gsLst>
                    <a:gs pos="1250">
                      <a:schemeClr val="tx1"/>
                    </a:gs>
                    <a:gs pos="100000">
                      <a:schemeClr val="tx1"/>
                    </a:gs>
                  </a:gsLst>
                  <a:lin ang="5400000" scaled="0"/>
                </a:gradFill>
                <a:latin typeface="+mn-lt"/>
                <a:ea typeface="+mn-ea"/>
                <a:cs typeface="+mn-cs"/>
              </a:defRPr>
            </a:lvl3pPr>
            <a:lvl4pPr>
              <a:defRPr lang="en-US" sz="1800" kern="1200" spc="0" baseline="0" dirty="0" smtClean="0">
                <a:gradFill>
                  <a:gsLst>
                    <a:gs pos="1250">
                      <a:schemeClr val="tx1"/>
                    </a:gs>
                    <a:gs pos="100000">
                      <a:schemeClr val="tx1"/>
                    </a:gs>
                  </a:gsLst>
                  <a:lin ang="5400000" scaled="0"/>
                </a:gradFill>
                <a:latin typeface="+mn-lt"/>
                <a:ea typeface="+mn-ea"/>
                <a:cs typeface="+mn-cs"/>
              </a:defRPr>
            </a:lvl4pPr>
            <a:lvl5pPr>
              <a:defRPr lang="en-US" sz="1800" kern="1200" spc="0" baseline="0" dirty="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Edit Master text styles</a:t>
            </a:r>
          </a:p>
          <a:p>
            <a:pPr marL="0" marR="0" lvl="1"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Second level</a:t>
            </a:r>
          </a:p>
          <a:p>
            <a:pPr marL="0" marR="0" lvl="2"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Third level</a:t>
            </a:r>
          </a:p>
          <a:p>
            <a:pPr marL="0" marR="0" lvl="3"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Fourth level</a:t>
            </a:r>
          </a:p>
          <a:p>
            <a:pPr marL="0" marR="0" lvl="4"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Fifth level</a:t>
            </a:r>
          </a:p>
        </p:txBody>
      </p:sp>
      <p:sp>
        <p:nvSpPr>
          <p:cNvPr id="8" name="Picture Placeholder 7"/>
          <p:cNvSpPr>
            <a:spLocks noGrp="1"/>
          </p:cNvSpPr>
          <p:nvPr>
            <p:ph type="pic" sz="quarter" idx="13" hasCustomPrompt="1"/>
          </p:nvPr>
        </p:nvSpPr>
        <p:spPr>
          <a:xfrm>
            <a:off x="0" y="0"/>
            <a:ext cx="12436475" cy="3497262"/>
          </a:xfrm>
          <a:blipFill>
            <a:blip r:embed="rId2" cstate="screen">
              <a:extLst>
                <a:ext uri="{28A0092B-C50C-407E-A947-70E740481C1C}">
                  <a14:useLocalDpi xmlns:a14="http://schemas.microsoft.com/office/drawing/2010/main"/>
                </a:ext>
              </a:extLst>
            </a:blip>
            <a:srcRect/>
            <a:stretch>
              <a:fillRect/>
            </a:stretch>
          </a:blipFill>
        </p:spPr>
        <p:txBody>
          <a:bodyPr tIns="1097280" anchor="ctr" anchorCtr="0">
            <a:noAutofit/>
          </a:bodyPr>
          <a:lstStyle>
            <a:lvl1pPr marL="0" indent="0" algn="ctr">
              <a:buNone/>
              <a:defRPr sz="1800">
                <a:solidFill>
                  <a:schemeClr val="bg1"/>
                </a:solidFill>
                <a:latin typeface="+mn-lt"/>
              </a:defRPr>
            </a:lvl1pPr>
          </a:lstStyle>
          <a:p>
            <a:r>
              <a:rPr lang="en-US"/>
              <a:t>INSERT PICTURE HERE 50/50</a:t>
            </a:r>
          </a:p>
        </p:txBody>
      </p:sp>
    </p:spTree>
    <p:extLst>
      <p:ext uri="{BB962C8B-B14F-4D97-AF65-F5344CB8AC3E}">
        <p14:creationId xmlns:p14="http://schemas.microsoft.com/office/powerpoint/2010/main" val="39569377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130562" y="449264"/>
            <a:ext cx="5031276" cy="948978"/>
          </a:xfrm>
        </p:spPr>
        <p:txBody>
          <a:bodyPr wrap="square" rIns="0">
            <a:spAutoFit/>
          </a:bodyPr>
          <a:lstStyle>
            <a:lvl1pPr marL="0" indent="0">
              <a:lnSpc>
                <a:spcPct val="100000"/>
              </a:lnSpc>
              <a:spcBef>
                <a:spcPts val="1000"/>
              </a:spcBef>
              <a:spcAft>
                <a:spcPts val="1000"/>
              </a:spcAft>
              <a:buNone/>
              <a:defRPr sz="2400">
                <a:solidFill>
                  <a:schemeClr val="bg1"/>
                </a:solidFill>
              </a:defRPr>
            </a:lvl1pPr>
            <a:lvl2pPr>
              <a:defRPr>
                <a:solidFill>
                  <a:schemeClr val="bg1"/>
                </a:solidFill>
              </a:defRPr>
            </a:lvl2pPr>
            <a:lvl3pPr marL="228557">
              <a:lnSpc>
                <a:spcPct val="100000"/>
              </a:lnSpc>
              <a:spcBef>
                <a:spcPts val="400"/>
              </a:spcBef>
              <a:spcAft>
                <a:spcPts val="400"/>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a:t>Click to edit Master text styles</a:t>
            </a:r>
          </a:p>
          <a:p>
            <a:pPr lvl="2"/>
            <a:endParaRPr lang="en-US"/>
          </a:p>
        </p:txBody>
      </p:sp>
      <p:sp>
        <p:nvSpPr>
          <p:cNvPr id="5" name="Rectangle 4"/>
          <p:cNvSpPr/>
          <p:nvPr userDrawn="1"/>
        </p:nvSpPr>
        <p:spPr bwMode="auto">
          <a:xfrm>
            <a:off x="884" y="5812430"/>
            <a:ext cx="12434711" cy="11911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240109" tIns="143366" rIns="179208" bIns="143366" numCol="1" spcCol="0" rtlCol="0" fromWordArt="0" anchor="t" anchorCtr="0" forceAA="0" compatLnSpc="1">
            <a:prstTxWarp prst="textNoShape">
              <a:avLst/>
            </a:prstTxWarp>
            <a:noAutofit/>
          </a:bodyPr>
          <a:lstStyle/>
          <a:p>
            <a:pPr defTabSz="913877">
              <a:defRPr/>
            </a:pPr>
            <a:endParaRPr lang="en-US" sz="3527">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14189" y="5125175"/>
            <a:ext cx="1374138" cy="1371600"/>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23" fontAlgn="base">
              <a:lnSpc>
                <a:spcPct val="90000"/>
              </a:lnSpc>
              <a:spcBef>
                <a:spcPct val="0"/>
              </a:spcBef>
              <a:spcAft>
                <a:spcPct val="0"/>
              </a:spcAft>
              <a:defRPr/>
            </a:pPr>
            <a:endParaRPr lang="en-US" sz="1763" kern="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49970" y="6102849"/>
            <a:ext cx="9781069" cy="592690"/>
          </a:xfrm>
        </p:spPr>
        <p:txBody>
          <a:bodyPr/>
          <a:lstStyle>
            <a:lvl1pPr marL="0" indent="0">
              <a:buNone/>
              <a:defRPr sz="3599"/>
            </a:lvl1pPr>
            <a:lvl2pPr marL="342769" indent="0">
              <a:buNone/>
              <a:defRPr/>
            </a:lvl2pPr>
            <a:lvl3pPr marL="571280" indent="0">
              <a:buNone/>
              <a:defRPr/>
            </a:lvl3pPr>
            <a:lvl4pPr marL="799792" indent="0">
              <a:buNone/>
              <a:defRPr/>
            </a:lvl4pPr>
            <a:lvl5pPr marL="1028304" indent="0">
              <a:buNone/>
              <a:defRPr/>
            </a:lvl5pPr>
          </a:lstStyle>
          <a:p>
            <a:pPr lvl="0"/>
            <a:r>
              <a:rPr lang="en-US"/>
              <a:t>Click to edit Master text styles</a:t>
            </a:r>
          </a:p>
        </p:txBody>
      </p:sp>
    </p:spTree>
    <p:extLst>
      <p:ext uri="{BB962C8B-B14F-4D97-AF65-F5344CB8AC3E}">
        <p14:creationId xmlns:p14="http://schemas.microsoft.com/office/powerpoint/2010/main" val="67275243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1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9614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0" r:id="rId2"/>
    <p:sldLayoutId id="2147484241" r:id="rId3"/>
    <p:sldLayoutId id="2147484247" r:id="rId4"/>
    <p:sldLayoutId id="2147484250" r:id="rId5"/>
    <p:sldLayoutId id="2147484251" r:id="rId6"/>
    <p:sldLayoutId id="2147484257" r:id="rId7"/>
    <p:sldLayoutId id="2147484260" r:id="rId8"/>
    <p:sldLayoutId id="2147484299" r:id="rId9"/>
    <p:sldLayoutId id="2147484263" r:id="rId10"/>
    <p:sldLayoutId id="2147484517" r:id="rId11"/>
    <p:sldLayoutId id="2147484521"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00419"/>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030419"/>
      </p:ext>
    </p:extLst>
  </p:cSld>
  <p:clrMap bg1="dk1" tx1="lt1" bg2="dk2" tx2="lt2" accent1="accent1" accent2="accent2" accent3="accent3" accent4="accent4" accent5="accent5" accent6="accent6" hlink="hlink" folHlink="folHlink"/>
  <p:sldLayoutIdLst>
    <p:sldLayoutId id="2147484530" r:id="rId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29" pos="273">
          <p15:clr>
            <a:srgbClr val="C35EA4"/>
          </p15:clr>
        </p15:guide>
        <p15:guide id="30" orient="horz" pos="28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125021"/>
      </p:ext>
    </p:extLst>
  </p:cSld>
  <p:clrMap bg1="lt1" tx1="dk1" bg2="lt2" tx2="dk2" accent1="accent1" accent2="accent2" accent3="accent3" accent4="accent4" accent5="accent5" accent6="accent6" hlink="hlink" folHlink="folHlink"/>
  <p:sldLayoutIdLst>
    <p:sldLayoutId id="2147484582" r:id="rId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721145"/>
      </p:ext>
    </p:extLst>
  </p:cSld>
  <p:clrMap bg1="lt1" tx1="dk1" bg2="lt2" tx2="dk2" accent1="accent1" accent2="accent2" accent3="accent3" accent4="accent4" accent5="accent5" accent6="accent6" hlink="hlink" folHlink="folHlink"/>
  <p:sldLayoutIdLst>
    <p:sldLayoutId id="214748459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notesSlide" Target="../notesSlides/notesSlide6.xml"/><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hyperlink" Target="http://vishal--mishra.blogspot.com/2012/12/ufw-uncomplicated-firewall.html" TargetMode="External"/><Relationship Id="rId10" Type="http://schemas.openxmlformats.org/officeDocument/2006/relationships/image" Target="../media/image23.svg"/><Relationship Id="rId4" Type="http://schemas.openxmlformats.org/officeDocument/2006/relationships/image" Target="../media/image21.jp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4.emf"/><Relationship Id="rId3" Type="http://schemas.openxmlformats.org/officeDocument/2006/relationships/notesSlide" Target="../notesSlides/notesSlide8.xml"/><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slideLayout" Target="../slideLayouts/slideLayout4.xml"/><Relationship Id="rId16" Type="http://schemas.openxmlformats.org/officeDocument/2006/relationships/image" Target="../media/image27.emf"/><Relationship Id="rId1" Type="http://schemas.openxmlformats.org/officeDocument/2006/relationships/tags" Target="../tags/tag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6.emf"/><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5.emf"/></Relationships>
</file>

<file path=ppt/slides/_rels/slide1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notesSlide" Target="../notesSlides/notesSlide9.xml"/><Relationship Id="rId7"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14.emf"/><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27.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azure/azure-stack/azure-stack-download-azure-marketplace-item"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ux.stackexchange.com/questions/11826/need-an-icon-to-represent-a-certification-authorit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azure-stack/azure-stack-integrate-identity#setting-up-ad-fs-integration-by-downloading-federation-metadata"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docs.microsoft.com/en-us/azure/azure-stack/azure-stack-integrate-identity#configure-relying-party-on-existing-ad-fs-deployment-account-sts" TargetMode="External"/><Relationship Id="rId4" Type="http://schemas.openxmlformats.org/officeDocument/2006/relationships/hyperlink" Target="https://docs.microsoft.com/en-us/azure/azure-stack/azure-stack-integrate-identity#setting-up-ad-fs-integration-by-providing-federation-metadata-fil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commons.wikimedia.org/wiki/file:user-admin.svg"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commons.wikimedia.org/wiki/File:Plug-in_Noun_project_4032.svg"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nam06.safelinks.protection.outlook.com/?url=https%3A%2F%2Fgithub.com%2FAzure%2Fazure-powershell%2Fissues%2F9301&amp;data=02%7C01%7CPat.Telford%40microsoft.com%7C38363f96f67544ba6a2c08d71fa0fc51%7C72f988bf86f141af91ab2d7cd011db47%7C1%7C0%7C637012648810206083&amp;sdata=cYNKDM1A3KiB5I0yZZ1JPQ6lCIY3%2Fgf3sdfMt9JgHQU%3D&amp;reserved=0"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www.rainsbrook.co.uk/wiki/doku.php/rb/smartcards" TargetMode="Externa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en.wikipedia.org/wiki/File:Eternal_clock.jpg" TargetMode="External"/><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azure-stack/azure-stack-download-azure-marketplace-item"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Azure/AzureStack-Tools/archive/master.zip%20-OutFile%20master.zip"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ocs.microsoft.com/en-us/azure/storage/common/storage-use-azcopy#download-and-install-azcopy-on-windows"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50.sv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6.emf"/><Relationship Id="rId5" Type="http://schemas.openxmlformats.org/officeDocument/2006/relationships/image" Target="../media/image19.png"/><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www.flickr.com/photos/ralf_st/32713638224"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www.flickr.com/photos/g4ll4is/7125837749"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www.socialbrite.org/2010/03/05/a-wordpress-plug-in-to-simplify-seo/"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www.chaidir.web.id/2013/04/trik-menebak-tanggal-lahir.html" TargetMode="External"/><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NZLAV_at_Tekapo_Military_Camp_July_2010.jpg" TargetMode="External"/><Relationship Id="rId3" Type="http://schemas.openxmlformats.org/officeDocument/2006/relationships/hyperlink" Target="http://beyondprophecy.blogspot.com/2011/09/global-disaster-watch-2011-prophetic.html" TargetMode="External"/><Relationship Id="rId7" Type="http://schemas.openxmlformats.org/officeDocument/2006/relationships/image" Target="../media/image11.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hyperlink" Target="https://creativecommons.org/licenses/by-nd/3.0/" TargetMode="External"/><Relationship Id="rId5" Type="http://schemas.openxmlformats.org/officeDocument/2006/relationships/hyperlink" Target="http://www.lawyersandsettlements.com/blog/tag/carnival-cruise-lines" TargetMode="Externa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Azure Stack</a:t>
            </a:r>
            <a:r>
              <a:rPr lang="en-US">
                <a:cs typeface="Segoe UI Light"/>
              </a:rPr>
              <a:t> Disconnected Scenarios</a:t>
            </a:r>
            <a:endParaRPr lang="en-US"/>
          </a:p>
        </p:txBody>
      </p:sp>
      <p:sp>
        <p:nvSpPr>
          <p:cNvPr id="3" name="Text Placeholder 2"/>
          <p:cNvSpPr>
            <a:spLocks noGrp="1"/>
          </p:cNvSpPr>
          <p:nvPr>
            <p:ph type="body" sz="quarter" idx="14"/>
          </p:nvPr>
        </p:nvSpPr>
        <p:spPr>
          <a:xfrm>
            <a:off x="139050" y="4216562"/>
            <a:ext cx="6672746" cy="609398"/>
          </a:xfrm>
        </p:spPr>
        <p:txBody>
          <a:bodyPr vert="horz" wrap="square" lIns="164592" tIns="109728" rIns="164592" bIns="109728" rtlCol="0" anchor="t">
            <a:spAutoFit/>
          </a:bodyPr>
          <a:lstStyle/>
          <a:p>
            <a:r>
              <a:rPr lang="en-US" sz="2800"/>
              <a:t>Special Considerations</a:t>
            </a:r>
            <a:endParaRPr lang="en-US" sz="280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advTm="22026">
        <p:fade/>
      </p:transition>
    </mc:Choice>
    <mc:Fallback xmlns="">
      <p:transition spd="med" advTm="22026">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dirty="0"/>
              <a:t>Minimal ‘Normal’</a:t>
            </a:r>
            <a:br>
              <a:rPr lang="en-US" dirty="0"/>
            </a:br>
            <a:r>
              <a:rPr lang="en-US" dirty="0"/>
              <a:t>Deployment</a:t>
            </a:r>
          </a:p>
        </p:txBody>
      </p:sp>
      <p:grpSp>
        <p:nvGrpSpPr>
          <p:cNvPr id="14" name="Group 13">
            <a:extLst>
              <a:ext uri="{FF2B5EF4-FFF2-40B4-BE49-F238E27FC236}">
                <a16:creationId xmlns:a16="http://schemas.microsoft.com/office/drawing/2014/main" id="{DB0462A0-F811-43CB-A480-318F9E94D8C4}"/>
              </a:ext>
            </a:extLst>
          </p:cNvPr>
          <p:cNvGrpSpPr/>
          <p:nvPr/>
        </p:nvGrpSpPr>
        <p:grpSpPr>
          <a:xfrm>
            <a:off x="1874236" y="2890536"/>
            <a:ext cx="2624779" cy="2842319"/>
            <a:chOff x="3304460" y="3709246"/>
            <a:chExt cx="2095737" cy="2280068"/>
          </a:xfrm>
        </p:grpSpPr>
        <p:grpSp>
          <p:nvGrpSpPr>
            <p:cNvPr id="12" name="Group 11">
              <a:extLst>
                <a:ext uri="{FF2B5EF4-FFF2-40B4-BE49-F238E27FC236}">
                  <a16:creationId xmlns:a16="http://schemas.microsoft.com/office/drawing/2014/main" id="{D4BC7632-B50E-4D65-908D-DAD039D3EF98}"/>
                </a:ext>
              </a:extLst>
            </p:cNvPr>
            <p:cNvGrpSpPr/>
            <p:nvPr/>
          </p:nvGrpSpPr>
          <p:grpSpPr>
            <a:xfrm>
              <a:off x="3304460" y="3709246"/>
              <a:ext cx="2095737" cy="2280068"/>
              <a:chOff x="6939342" y="4015940"/>
              <a:chExt cx="2095737" cy="2280068"/>
            </a:xfrm>
          </p:grpSpPr>
          <p:pic>
            <p:nvPicPr>
              <p:cNvPr id="10" name="Picture 9">
                <a:extLst>
                  <a:ext uri="{FF2B5EF4-FFF2-40B4-BE49-F238E27FC236}">
                    <a16:creationId xmlns:a16="http://schemas.microsoft.com/office/drawing/2014/main" id="{4A356C8B-8321-4B80-A1D7-F4538B4ED1E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11031" y="4015940"/>
                <a:ext cx="1952361" cy="1816377"/>
              </a:xfrm>
              <a:prstGeom prst="rect">
                <a:avLst/>
              </a:prstGeom>
            </p:spPr>
          </p:pic>
          <p:sp>
            <p:nvSpPr>
              <p:cNvPr id="11" name="TextBox 10">
                <a:extLst>
                  <a:ext uri="{FF2B5EF4-FFF2-40B4-BE49-F238E27FC236}">
                    <a16:creationId xmlns:a16="http://schemas.microsoft.com/office/drawing/2014/main" id="{3BDB6779-3F3F-4B66-934E-7822CF73CA54}"/>
                  </a:ext>
                </a:extLst>
              </p:cNvPr>
              <p:cNvSpPr txBox="1"/>
              <p:nvPr/>
            </p:nvSpPr>
            <p:spPr>
              <a:xfrm>
                <a:off x="6939342" y="5668144"/>
                <a:ext cx="209573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Azure Stack</a:t>
                </a:r>
              </a:p>
            </p:txBody>
          </p:sp>
        </p:grpSp>
        <p:pic>
          <p:nvPicPr>
            <p:cNvPr id="13" name="Picture 12">
              <a:extLst>
                <a:ext uri="{FF2B5EF4-FFF2-40B4-BE49-F238E27FC236}">
                  <a16:creationId xmlns:a16="http://schemas.microsoft.com/office/drawing/2014/main" id="{720F9A77-273C-4ED2-9A10-589D755F956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59344" y="3833309"/>
              <a:ext cx="1185968" cy="702039"/>
            </a:xfrm>
            <a:prstGeom prst="rect">
              <a:avLst/>
            </a:prstGeom>
          </p:spPr>
        </p:pic>
      </p:grpSp>
      <p:pic>
        <p:nvPicPr>
          <p:cNvPr id="16" name="Picture 15">
            <a:extLst>
              <a:ext uri="{FF2B5EF4-FFF2-40B4-BE49-F238E27FC236}">
                <a16:creationId xmlns:a16="http://schemas.microsoft.com/office/drawing/2014/main" id="{57BB6D14-CC24-4FF8-844E-A8D1FF78BAF0}"/>
              </a:ext>
            </a:extLst>
          </p:cNvPr>
          <p:cNvPicPr>
            <a:picLocks noChangeAspect="1"/>
          </p:cNvPicPr>
          <p:nvPr/>
        </p:nvPicPr>
        <p:blipFill>
          <a:blip r:embed="rId6"/>
          <a:stretch>
            <a:fillRect/>
          </a:stretch>
        </p:blipFill>
        <p:spPr>
          <a:xfrm>
            <a:off x="6338334" y="1872353"/>
            <a:ext cx="1726569" cy="2402808"/>
          </a:xfrm>
          <a:prstGeom prst="rect">
            <a:avLst/>
          </a:prstGeom>
        </p:spPr>
      </p:pic>
      <p:pic>
        <p:nvPicPr>
          <p:cNvPr id="20" name="Picture 19">
            <a:extLst>
              <a:ext uri="{FF2B5EF4-FFF2-40B4-BE49-F238E27FC236}">
                <a16:creationId xmlns:a16="http://schemas.microsoft.com/office/drawing/2014/main" id="{BFFDD301-2235-4C90-B684-3D0676D84CA8}"/>
              </a:ext>
            </a:extLst>
          </p:cNvPr>
          <p:cNvPicPr>
            <a:picLocks noChangeAspect="1"/>
          </p:cNvPicPr>
          <p:nvPr/>
        </p:nvPicPr>
        <p:blipFill>
          <a:blip r:embed="rId7"/>
          <a:stretch>
            <a:fillRect/>
          </a:stretch>
        </p:blipFill>
        <p:spPr>
          <a:xfrm>
            <a:off x="7189975" y="1379482"/>
            <a:ext cx="1448835" cy="821387"/>
          </a:xfrm>
          <a:prstGeom prst="rect">
            <a:avLst/>
          </a:prstGeom>
        </p:spPr>
      </p:pic>
      <p:grpSp>
        <p:nvGrpSpPr>
          <p:cNvPr id="23" name="Group 22">
            <a:extLst>
              <a:ext uri="{FF2B5EF4-FFF2-40B4-BE49-F238E27FC236}">
                <a16:creationId xmlns:a16="http://schemas.microsoft.com/office/drawing/2014/main" id="{2A6242AA-815E-4860-A9C3-CD1AE6CE6C71}"/>
              </a:ext>
            </a:extLst>
          </p:cNvPr>
          <p:cNvGrpSpPr/>
          <p:nvPr/>
        </p:nvGrpSpPr>
        <p:grpSpPr>
          <a:xfrm>
            <a:off x="7508839" y="2195337"/>
            <a:ext cx="1152690" cy="1032205"/>
            <a:chOff x="6849730" y="3302860"/>
            <a:chExt cx="1156456" cy="777987"/>
          </a:xfrm>
        </p:grpSpPr>
        <p:pic>
          <p:nvPicPr>
            <p:cNvPr id="21" name="Picture 20">
              <a:extLst>
                <a:ext uri="{FF2B5EF4-FFF2-40B4-BE49-F238E27FC236}">
                  <a16:creationId xmlns:a16="http://schemas.microsoft.com/office/drawing/2014/main" id="{095440C8-8C12-4E95-9FDB-2EA8B257C41E}"/>
                </a:ext>
              </a:extLst>
            </p:cNvPr>
            <p:cNvPicPr>
              <a:picLocks noChangeAspect="1"/>
            </p:cNvPicPr>
            <p:nvPr/>
          </p:nvPicPr>
          <p:blipFill>
            <a:blip r:embed="rId8"/>
            <a:stretch>
              <a:fillRect/>
            </a:stretch>
          </p:blipFill>
          <p:spPr>
            <a:xfrm>
              <a:off x="6871510" y="3585770"/>
              <a:ext cx="472771" cy="495077"/>
            </a:xfrm>
            <a:prstGeom prst="rect">
              <a:avLst/>
            </a:prstGeom>
          </p:spPr>
        </p:pic>
        <p:sp>
          <p:nvSpPr>
            <p:cNvPr id="22" name="TextBox 21">
              <a:extLst>
                <a:ext uri="{FF2B5EF4-FFF2-40B4-BE49-F238E27FC236}">
                  <a16:creationId xmlns:a16="http://schemas.microsoft.com/office/drawing/2014/main" id="{8C37CA66-A4BB-4DEC-A74E-5732B1170743}"/>
                </a:ext>
              </a:extLst>
            </p:cNvPr>
            <p:cNvSpPr txBox="1"/>
            <p:nvPr/>
          </p:nvSpPr>
          <p:spPr>
            <a:xfrm>
              <a:off x="6849730" y="3302860"/>
              <a:ext cx="1156456" cy="627864"/>
            </a:xfrm>
            <a:prstGeom prst="rect">
              <a:avLst/>
            </a:prstGeom>
            <a:noFill/>
          </p:spPr>
          <p:txBody>
            <a:bodyPr wrap="square" lIns="182880" tIns="146304" rIns="182880" bIns="146304" rtlCol="0">
              <a:spAutoFit/>
            </a:bodyPr>
            <a:lstStyle/>
            <a:p>
              <a:pPr algn="r">
                <a:lnSpc>
                  <a:spcPct val="90000"/>
                </a:lnSpc>
                <a:spcAft>
                  <a:spcPts val="600"/>
                </a:spcAft>
              </a:pPr>
              <a:r>
                <a:rPr lang="en-US" sz="1200" b="1">
                  <a:gradFill>
                    <a:gsLst>
                      <a:gs pos="2917">
                        <a:schemeClr val="tx1"/>
                      </a:gs>
                      <a:gs pos="30000">
                        <a:schemeClr val="tx1"/>
                      </a:gs>
                    </a:gsLst>
                    <a:lin ang="5400000" scaled="0"/>
                  </a:gradFill>
                </a:rPr>
                <a:t>Federation Services</a:t>
              </a:r>
            </a:p>
          </p:txBody>
        </p:sp>
      </p:grpSp>
      <p:grpSp>
        <p:nvGrpSpPr>
          <p:cNvPr id="27" name="Group 26">
            <a:extLst>
              <a:ext uri="{FF2B5EF4-FFF2-40B4-BE49-F238E27FC236}">
                <a16:creationId xmlns:a16="http://schemas.microsoft.com/office/drawing/2014/main" id="{7275E07C-FB7A-4D2C-869F-90D6A47A645F}"/>
              </a:ext>
            </a:extLst>
          </p:cNvPr>
          <p:cNvGrpSpPr/>
          <p:nvPr/>
        </p:nvGrpSpPr>
        <p:grpSpPr>
          <a:xfrm>
            <a:off x="7980998" y="5154821"/>
            <a:ext cx="1315624" cy="1174661"/>
            <a:chOff x="9168739" y="4786953"/>
            <a:chExt cx="1315624" cy="1174661"/>
          </a:xfrm>
        </p:grpSpPr>
        <p:pic>
          <p:nvPicPr>
            <p:cNvPr id="25" name="Graphic 24" descr="Teacher">
              <a:extLst>
                <a:ext uri="{FF2B5EF4-FFF2-40B4-BE49-F238E27FC236}">
                  <a16:creationId xmlns:a16="http://schemas.microsoft.com/office/drawing/2014/main" id="{4179D662-69B5-477A-BB45-D704AF49B1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68739" y="4786953"/>
              <a:ext cx="914400" cy="914400"/>
            </a:xfrm>
            <a:prstGeom prst="rect">
              <a:avLst/>
            </a:prstGeom>
          </p:spPr>
        </p:pic>
        <p:sp>
          <p:nvSpPr>
            <p:cNvPr id="26" name="TextBox 25">
              <a:extLst>
                <a:ext uri="{FF2B5EF4-FFF2-40B4-BE49-F238E27FC236}">
                  <a16:creationId xmlns:a16="http://schemas.microsoft.com/office/drawing/2014/main" id="{BFE6CA26-8D44-4F92-9E5B-2A89DF334C77}"/>
                </a:ext>
              </a:extLst>
            </p:cNvPr>
            <p:cNvSpPr txBox="1"/>
            <p:nvPr/>
          </p:nvSpPr>
          <p:spPr>
            <a:xfrm>
              <a:off x="9427975" y="5389150"/>
              <a:ext cx="1056388" cy="572464"/>
            </a:xfrm>
            <a:prstGeom prst="rect">
              <a:avLst/>
            </a:prstGeom>
            <a:noFill/>
          </p:spPr>
          <p:txBody>
            <a:bodyPr wrap="square" lIns="182880" tIns="146304" rIns="182880" bIns="146304" rtlCol="0">
              <a:spAutoFit/>
            </a:bodyPr>
            <a:lstStyle/>
            <a:p>
              <a:pPr>
                <a:lnSpc>
                  <a:spcPct val="90000"/>
                </a:lnSpc>
                <a:spcAft>
                  <a:spcPts val="600"/>
                </a:spcAft>
              </a:pPr>
              <a:r>
                <a:rPr lang="en-US" sz="2000" b="1">
                  <a:solidFill>
                    <a:srgbClr val="FF0000"/>
                  </a:solidFill>
                  <a:latin typeface="Segoe UI" panose="020B0502040204020203" pitchFamily="34" charset="0"/>
                  <a:cs typeface="Segoe UI" panose="020B0502040204020203" pitchFamily="34" charset="0"/>
                </a:rPr>
                <a:t>Users</a:t>
              </a:r>
            </a:p>
          </p:txBody>
        </p:sp>
      </p:grpSp>
      <p:grpSp>
        <p:nvGrpSpPr>
          <p:cNvPr id="29" name="Group 28">
            <a:extLst>
              <a:ext uri="{FF2B5EF4-FFF2-40B4-BE49-F238E27FC236}">
                <a16:creationId xmlns:a16="http://schemas.microsoft.com/office/drawing/2014/main" id="{24625845-3573-4934-9648-58CCF40D6EA7}"/>
              </a:ext>
            </a:extLst>
          </p:cNvPr>
          <p:cNvGrpSpPr/>
          <p:nvPr/>
        </p:nvGrpSpPr>
        <p:grpSpPr>
          <a:xfrm>
            <a:off x="3452353" y="1848216"/>
            <a:ext cx="2093324" cy="1042320"/>
            <a:chOff x="4302209" y="2345771"/>
            <a:chExt cx="2093324" cy="1042320"/>
          </a:xfrm>
        </p:grpSpPr>
        <p:pic>
          <p:nvPicPr>
            <p:cNvPr id="9" name="Picture 8">
              <a:extLst>
                <a:ext uri="{FF2B5EF4-FFF2-40B4-BE49-F238E27FC236}">
                  <a16:creationId xmlns:a16="http://schemas.microsoft.com/office/drawing/2014/main" id="{C6721B00-7ED9-4920-965B-C8E4305494F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02209" y="2759306"/>
              <a:ext cx="847604" cy="628785"/>
            </a:xfrm>
            <a:prstGeom prst="rect">
              <a:avLst/>
            </a:prstGeom>
          </p:spPr>
        </p:pic>
        <p:sp>
          <p:nvSpPr>
            <p:cNvPr id="28" name="TextBox 27">
              <a:extLst>
                <a:ext uri="{FF2B5EF4-FFF2-40B4-BE49-F238E27FC236}">
                  <a16:creationId xmlns:a16="http://schemas.microsoft.com/office/drawing/2014/main" id="{8315EA5C-0EE3-482C-AA0C-B0FF4EF1AFD8}"/>
                </a:ext>
              </a:extLst>
            </p:cNvPr>
            <p:cNvSpPr txBox="1"/>
            <p:nvPr/>
          </p:nvSpPr>
          <p:spPr>
            <a:xfrm>
              <a:off x="4404861" y="2345771"/>
              <a:ext cx="1990672" cy="544765"/>
            </a:xfrm>
            <a:prstGeom prst="rect">
              <a:avLst/>
            </a:prstGeom>
            <a:noFill/>
          </p:spPr>
          <p:txBody>
            <a:bodyPr wrap="square" lIns="182880" tIns="146304" rIns="182880" bIns="146304" rtlCol="0">
              <a:spAutoFit/>
            </a:bodyPr>
            <a:lstStyle/>
            <a:p>
              <a:pPr>
                <a:lnSpc>
                  <a:spcPct val="90000"/>
                </a:lnSpc>
                <a:spcAft>
                  <a:spcPts val="600"/>
                </a:spcAft>
              </a:pPr>
              <a:r>
                <a:rPr lang="en-US"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Border Router</a:t>
              </a:r>
            </a:p>
          </p:txBody>
        </p:sp>
      </p:grpSp>
      <p:cxnSp>
        <p:nvCxnSpPr>
          <p:cNvPr id="33" name="Straight Connector 32">
            <a:extLst>
              <a:ext uri="{FF2B5EF4-FFF2-40B4-BE49-F238E27FC236}">
                <a16:creationId xmlns:a16="http://schemas.microsoft.com/office/drawing/2014/main" id="{02634491-62CE-425D-9573-C2EB92EEBC5A}"/>
              </a:ext>
            </a:extLst>
          </p:cNvPr>
          <p:cNvCxnSpPr>
            <a:cxnSpLocks/>
          </p:cNvCxnSpPr>
          <p:nvPr/>
        </p:nvCxnSpPr>
        <p:spPr>
          <a:xfrm flipV="1">
            <a:off x="3186625" y="2806516"/>
            <a:ext cx="429472" cy="577754"/>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BCB0A6-0741-4BF8-897B-1AE8C4040D1F}"/>
              </a:ext>
            </a:extLst>
          </p:cNvPr>
          <p:cNvCxnSpPr>
            <a:cxnSpLocks/>
            <a:endCxn id="9" idx="3"/>
          </p:cNvCxnSpPr>
          <p:nvPr/>
        </p:nvCxnSpPr>
        <p:spPr>
          <a:xfrm flipH="1">
            <a:off x="4299957" y="2392981"/>
            <a:ext cx="2452972" cy="183163"/>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384BEE-9EFC-416B-AF3B-F2FE3DE74AD8}"/>
              </a:ext>
            </a:extLst>
          </p:cNvPr>
          <p:cNvCxnSpPr>
            <a:cxnSpLocks/>
          </p:cNvCxnSpPr>
          <p:nvPr/>
        </p:nvCxnSpPr>
        <p:spPr>
          <a:xfrm flipH="1" flipV="1">
            <a:off x="4021088" y="2821622"/>
            <a:ext cx="4146037" cy="2580762"/>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00704E1A-1C0C-4B3D-8304-E1B6C7474760}"/>
              </a:ext>
            </a:extLst>
          </p:cNvPr>
          <p:cNvGrpSpPr/>
          <p:nvPr/>
        </p:nvGrpSpPr>
        <p:grpSpPr>
          <a:xfrm>
            <a:off x="4958206" y="5067736"/>
            <a:ext cx="1549021" cy="959037"/>
            <a:chOff x="4958206" y="5067736"/>
            <a:chExt cx="1549021" cy="959037"/>
          </a:xfrm>
        </p:grpSpPr>
        <p:pic>
          <p:nvPicPr>
            <p:cNvPr id="45" name="Picture 44">
              <a:extLst>
                <a:ext uri="{FF2B5EF4-FFF2-40B4-BE49-F238E27FC236}">
                  <a16:creationId xmlns:a16="http://schemas.microsoft.com/office/drawing/2014/main" id="{5DC5673D-D7A9-4848-B0F4-E8E16B8E24F1}"/>
                </a:ext>
              </a:extLst>
            </p:cNvPr>
            <p:cNvPicPr>
              <a:picLocks noChangeAspect="1"/>
            </p:cNvPicPr>
            <p:nvPr/>
          </p:nvPicPr>
          <p:blipFill>
            <a:blip r:embed="rId12"/>
            <a:stretch>
              <a:fillRect/>
            </a:stretch>
          </p:blipFill>
          <p:spPr>
            <a:xfrm>
              <a:off x="5662465" y="5067736"/>
              <a:ext cx="844762" cy="844762"/>
            </a:xfrm>
            <a:prstGeom prst="rect">
              <a:avLst/>
            </a:prstGeom>
          </p:spPr>
        </p:pic>
        <p:sp>
          <p:nvSpPr>
            <p:cNvPr id="46" name="TextBox 45">
              <a:extLst>
                <a:ext uri="{FF2B5EF4-FFF2-40B4-BE49-F238E27FC236}">
                  <a16:creationId xmlns:a16="http://schemas.microsoft.com/office/drawing/2014/main" id="{8F2E0F0A-F2DC-4033-84D9-742C08C97C5E}"/>
                </a:ext>
              </a:extLst>
            </p:cNvPr>
            <p:cNvSpPr txBox="1"/>
            <p:nvPr/>
          </p:nvSpPr>
          <p:spPr>
            <a:xfrm>
              <a:off x="4958206" y="5288109"/>
              <a:ext cx="1135900" cy="738664"/>
            </a:xfrm>
            <a:prstGeom prst="rect">
              <a:avLst/>
            </a:prstGeom>
            <a:noFill/>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Input Devices</a:t>
              </a:r>
            </a:p>
          </p:txBody>
        </p:sp>
      </p:grpSp>
      <p:cxnSp>
        <p:nvCxnSpPr>
          <p:cNvPr id="48" name="Straight Connector 47">
            <a:extLst>
              <a:ext uri="{FF2B5EF4-FFF2-40B4-BE49-F238E27FC236}">
                <a16:creationId xmlns:a16="http://schemas.microsoft.com/office/drawing/2014/main" id="{6D74AFFF-DB28-4102-B882-19D777C1CDBB}"/>
              </a:ext>
            </a:extLst>
          </p:cNvPr>
          <p:cNvCxnSpPr>
            <a:cxnSpLocks/>
          </p:cNvCxnSpPr>
          <p:nvPr/>
        </p:nvCxnSpPr>
        <p:spPr>
          <a:xfrm flipH="1" flipV="1">
            <a:off x="4002567" y="2827074"/>
            <a:ext cx="1934543" cy="2309576"/>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Speech Bubble: Rectangle 50">
            <a:extLst>
              <a:ext uri="{FF2B5EF4-FFF2-40B4-BE49-F238E27FC236}">
                <a16:creationId xmlns:a16="http://schemas.microsoft.com/office/drawing/2014/main" id="{B47DC9B1-0498-4F27-86E1-80C05562D989}"/>
              </a:ext>
            </a:extLst>
          </p:cNvPr>
          <p:cNvSpPr/>
          <p:nvPr/>
        </p:nvSpPr>
        <p:spPr bwMode="auto">
          <a:xfrm>
            <a:off x="147667" y="2470585"/>
            <a:ext cx="1816355" cy="1346108"/>
          </a:xfrm>
          <a:prstGeom prst="wedgeRectCallout">
            <a:avLst>
              <a:gd name="adj1" fmla="val 50138"/>
              <a:gd name="adj2" fmla="val 86021"/>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Azure Stack requires additional external services to operate</a:t>
            </a:r>
          </a:p>
        </p:txBody>
      </p:sp>
      <p:sp>
        <p:nvSpPr>
          <p:cNvPr id="52" name="Speech Bubble: Rectangle 51">
            <a:extLst>
              <a:ext uri="{FF2B5EF4-FFF2-40B4-BE49-F238E27FC236}">
                <a16:creationId xmlns:a16="http://schemas.microsoft.com/office/drawing/2014/main" id="{BBF4B2ED-1F07-4616-9702-F6F4EF307101}"/>
              </a:ext>
            </a:extLst>
          </p:cNvPr>
          <p:cNvSpPr/>
          <p:nvPr/>
        </p:nvSpPr>
        <p:spPr bwMode="auto">
          <a:xfrm>
            <a:off x="6021977" y="116362"/>
            <a:ext cx="3133381" cy="917575"/>
          </a:xfrm>
          <a:prstGeom prst="wedgeRectCallout">
            <a:avLst>
              <a:gd name="adj1" fmla="val -106089"/>
              <a:gd name="adj2" fmla="val 15768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A border router connected to the Azure Stack switches provides external connectivity</a:t>
            </a:r>
          </a:p>
        </p:txBody>
      </p:sp>
      <p:sp>
        <p:nvSpPr>
          <p:cNvPr id="53" name="Speech Bubble: Rectangle 52">
            <a:extLst>
              <a:ext uri="{FF2B5EF4-FFF2-40B4-BE49-F238E27FC236}">
                <a16:creationId xmlns:a16="http://schemas.microsoft.com/office/drawing/2014/main" id="{620E6B56-C9F2-417D-96F5-78D2FCC1C141}"/>
              </a:ext>
            </a:extLst>
          </p:cNvPr>
          <p:cNvSpPr/>
          <p:nvPr/>
        </p:nvSpPr>
        <p:spPr bwMode="auto">
          <a:xfrm>
            <a:off x="9155358" y="1566987"/>
            <a:ext cx="3133381" cy="917575"/>
          </a:xfrm>
          <a:prstGeom prst="wedgeRectCallout">
            <a:avLst>
              <a:gd name="adj1" fmla="val -108264"/>
              <a:gd name="adj2" fmla="val 2584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During setup, you choose an Active Directory as the identity source</a:t>
            </a:r>
          </a:p>
        </p:txBody>
      </p:sp>
      <p:sp>
        <p:nvSpPr>
          <p:cNvPr id="54" name="Speech Bubble: Rectangle 53">
            <a:extLst>
              <a:ext uri="{FF2B5EF4-FFF2-40B4-BE49-F238E27FC236}">
                <a16:creationId xmlns:a16="http://schemas.microsoft.com/office/drawing/2014/main" id="{91C57EC9-CAEE-4157-9D2B-7D387FD89341}"/>
              </a:ext>
            </a:extLst>
          </p:cNvPr>
          <p:cNvSpPr/>
          <p:nvPr/>
        </p:nvSpPr>
        <p:spPr bwMode="auto">
          <a:xfrm>
            <a:off x="9155357" y="2684851"/>
            <a:ext cx="3133381" cy="917575"/>
          </a:xfrm>
          <a:prstGeom prst="wedgeRectCallout">
            <a:avLst>
              <a:gd name="adj1" fmla="val -87057"/>
              <a:gd name="adj2" fmla="val -1686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It needs AD FS to federate to the internal Azure Stack AD FS</a:t>
            </a:r>
          </a:p>
        </p:txBody>
      </p:sp>
      <p:sp>
        <p:nvSpPr>
          <p:cNvPr id="55" name="Speech Bubble: Rectangle 54">
            <a:extLst>
              <a:ext uri="{FF2B5EF4-FFF2-40B4-BE49-F238E27FC236}">
                <a16:creationId xmlns:a16="http://schemas.microsoft.com/office/drawing/2014/main" id="{8B65A6EA-0AF8-40AD-AEDF-58B85FA19E13}"/>
              </a:ext>
            </a:extLst>
          </p:cNvPr>
          <p:cNvSpPr/>
          <p:nvPr/>
        </p:nvSpPr>
        <p:spPr bwMode="auto">
          <a:xfrm>
            <a:off x="9607064" y="395418"/>
            <a:ext cx="2681674" cy="917575"/>
          </a:xfrm>
          <a:prstGeom prst="wedgeRectCallout">
            <a:avLst>
              <a:gd name="adj1" fmla="val -103153"/>
              <a:gd name="adj2" fmla="val 69791"/>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Certificates must be provided to Azure Stack. Could use AD CS.</a:t>
            </a:r>
          </a:p>
        </p:txBody>
      </p:sp>
      <p:sp>
        <p:nvSpPr>
          <p:cNvPr id="56" name="Speech Bubble: Rectangle 55">
            <a:extLst>
              <a:ext uri="{FF2B5EF4-FFF2-40B4-BE49-F238E27FC236}">
                <a16:creationId xmlns:a16="http://schemas.microsoft.com/office/drawing/2014/main" id="{D70FA227-F5B5-4FAD-8A4C-7431F07E2519}"/>
              </a:ext>
            </a:extLst>
          </p:cNvPr>
          <p:cNvSpPr/>
          <p:nvPr/>
        </p:nvSpPr>
        <p:spPr bwMode="auto">
          <a:xfrm>
            <a:off x="8747287" y="3847605"/>
            <a:ext cx="2679874" cy="917575"/>
          </a:xfrm>
          <a:prstGeom prst="wedgeRectCallout">
            <a:avLst>
              <a:gd name="adj1" fmla="val -48449"/>
              <a:gd name="adj2" fmla="val 10816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Someone is going to use the workloads running in Azure Stack</a:t>
            </a:r>
          </a:p>
        </p:txBody>
      </p:sp>
      <p:sp>
        <p:nvSpPr>
          <p:cNvPr id="57" name="Speech Bubble: Rectangle 56">
            <a:extLst>
              <a:ext uri="{FF2B5EF4-FFF2-40B4-BE49-F238E27FC236}">
                <a16:creationId xmlns:a16="http://schemas.microsoft.com/office/drawing/2014/main" id="{71449BA3-C542-4B63-A579-FD7101E6DA31}"/>
              </a:ext>
            </a:extLst>
          </p:cNvPr>
          <p:cNvSpPr/>
          <p:nvPr/>
        </p:nvSpPr>
        <p:spPr bwMode="auto">
          <a:xfrm>
            <a:off x="2186212" y="5785149"/>
            <a:ext cx="1816355" cy="917575"/>
          </a:xfrm>
          <a:prstGeom prst="wedgeRectCallout">
            <a:avLst>
              <a:gd name="adj1" fmla="val 109771"/>
              <a:gd name="adj2" fmla="val -5338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There may be input or IoT devices</a:t>
            </a:r>
          </a:p>
        </p:txBody>
      </p:sp>
      <p:sp>
        <p:nvSpPr>
          <p:cNvPr id="58" name="TextBox 57">
            <a:extLst>
              <a:ext uri="{FF2B5EF4-FFF2-40B4-BE49-F238E27FC236}">
                <a16:creationId xmlns:a16="http://schemas.microsoft.com/office/drawing/2014/main" id="{37F6C217-B62F-4535-B913-B6773260CC6C}"/>
              </a:ext>
            </a:extLst>
          </p:cNvPr>
          <p:cNvSpPr txBox="1"/>
          <p:nvPr/>
        </p:nvSpPr>
        <p:spPr>
          <a:xfrm>
            <a:off x="6397558" y="6202124"/>
            <a:ext cx="5798128" cy="638301"/>
          </a:xfrm>
          <a:prstGeom prst="rect">
            <a:avLst/>
          </a:prstGeom>
          <a:effectLst>
            <a:outerShdw blurRad="50800" dist="1016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lIns="182880" tIns="146304" rIns="182880" bIns="146304" rtlCol="0">
            <a:spAutoFit/>
          </a:bodyPr>
          <a:lstStyle/>
          <a:p>
            <a:pPr>
              <a:lnSpc>
                <a:spcPct val="90000"/>
              </a:lnSpc>
              <a:spcAft>
                <a:spcPts val="600"/>
              </a:spcAft>
            </a:pPr>
            <a:r>
              <a:rPr lang="en-US" sz="2400" b="1" i="1" dirty="0">
                <a:solidFill>
                  <a:schemeClr val="bg1"/>
                </a:solidFill>
              </a:rPr>
              <a:t>This is a small-scale Azure Stack topology</a:t>
            </a:r>
          </a:p>
        </p:txBody>
      </p:sp>
    </p:spTree>
    <p:custDataLst>
      <p:tags r:id="rId1"/>
    </p:custDataLst>
    <p:extLst>
      <p:ext uri="{BB962C8B-B14F-4D97-AF65-F5344CB8AC3E}">
        <p14:creationId xmlns:p14="http://schemas.microsoft.com/office/powerpoint/2010/main" val="1933739449"/>
      </p:ext>
    </p:extLst>
  </p:cSld>
  <p:clrMapOvr>
    <a:masterClrMapping/>
  </p:clrMapOvr>
  <p:transition advTm="10636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1000"/>
                                        <p:tgtEl>
                                          <p:spTgt spid="33"/>
                                        </p:tgtEl>
                                      </p:cBhvr>
                                    </p:animEffect>
                                    <p:anim calcmode="lin" valueType="num">
                                      <p:cBhvr>
                                        <p:cTn id="19" dur="1000" fill="hold"/>
                                        <p:tgtEl>
                                          <p:spTgt spid="33"/>
                                        </p:tgtEl>
                                        <p:attrNameLst>
                                          <p:attrName>ppt_x</p:attrName>
                                        </p:attrNameLst>
                                      </p:cBhvr>
                                      <p:tavLst>
                                        <p:tav tm="0">
                                          <p:val>
                                            <p:strVal val="#ppt_x"/>
                                          </p:val>
                                        </p:tav>
                                        <p:tav tm="100000">
                                          <p:val>
                                            <p:strVal val="#ppt_x"/>
                                          </p:val>
                                        </p:tav>
                                      </p:tavLst>
                                    </p:anim>
                                    <p:anim calcmode="lin" valueType="num">
                                      <p:cBhvr>
                                        <p:cTn id="20" dur="1000" fill="hold"/>
                                        <p:tgtEl>
                                          <p:spTgt spid="3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1000"/>
                                        <p:tgtEl>
                                          <p:spTgt spid="52"/>
                                        </p:tgtEl>
                                      </p:cBhvr>
                                    </p:animEffect>
                                    <p:anim calcmode="lin" valueType="num">
                                      <p:cBhvr>
                                        <p:cTn id="25" dur="1000" fill="hold"/>
                                        <p:tgtEl>
                                          <p:spTgt spid="52"/>
                                        </p:tgtEl>
                                        <p:attrNameLst>
                                          <p:attrName>ppt_x</p:attrName>
                                        </p:attrNameLst>
                                      </p:cBhvr>
                                      <p:tavLst>
                                        <p:tav tm="0">
                                          <p:val>
                                            <p:strVal val="#ppt_x"/>
                                          </p:val>
                                        </p:tav>
                                        <p:tav tm="100000">
                                          <p:val>
                                            <p:strVal val="#ppt_x"/>
                                          </p:val>
                                        </p:tav>
                                      </p:tavLst>
                                    </p:anim>
                                    <p:anim calcmode="lin" valueType="num">
                                      <p:cBhvr>
                                        <p:cTn id="26"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500"/>
                            </p:stCondLst>
                            <p:childTnLst>
                              <p:par>
                                <p:cTn id="33" presetID="42" presetClass="entr" presetSubtype="0"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1000"/>
                                        <p:tgtEl>
                                          <p:spTgt spid="53"/>
                                        </p:tgtEl>
                                      </p:cBhvr>
                                    </p:animEffect>
                                    <p:anim calcmode="lin" valueType="num">
                                      <p:cBhvr>
                                        <p:cTn id="36" dur="1000" fill="hold"/>
                                        <p:tgtEl>
                                          <p:spTgt spid="53"/>
                                        </p:tgtEl>
                                        <p:attrNameLst>
                                          <p:attrName>ppt_x</p:attrName>
                                        </p:attrNameLst>
                                      </p:cBhvr>
                                      <p:tavLst>
                                        <p:tav tm="0">
                                          <p:val>
                                            <p:strVal val="#ppt_x"/>
                                          </p:val>
                                        </p:tav>
                                        <p:tav tm="100000">
                                          <p:val>
                                            <p:strVal val="#ppt_x"/>
                                          </p:val>
                                        </p:tav>
                                      </p:tavLst>
                                    </p:anim>
                                    <p:anim calcmode="lin" valueType="num">
                                      <p:cBhvr>
                                        <p:cTn id="37" dur="1000" fill="hold"/>
                                        <p:tgtEl>
                                          <p:spTgt spid="53"/>
                                        </p:tgtEl>
                                        <p:attrNameLst>
                                          <p:attrName>ppt_y</p:attrName>
                                        </p:attrNameLst>
                                      </p:cBhvr>
                                      <p:tavLst>
                                        <p:tav tm="0">
                                          <p:val>
                                            <p:strVal val="#ppt_y+.1"/>
                                          </p:val>
                                        </p:tav>
                                        <p:tav tm="100000">
                                          <p:val>
                                            <p:strVal val="#ppt_y"/>
                                          </p:val>
                                        </p:tav>
                                      </p:tavLst>
                                    </p:anim>
                                  </p:childTnLst>
                                </p:cTn>
                              </p:par>
                            </p:childTnLst>
                          </p:cTn>
                        </p:par>
                        <p:par>
                          <p:cTn id="38" fill="hold">
                            <p:stCondLst>
                              <p:cond delay="1500"/>
                            </p:stCondLst>
                            <p:childTnLst>
                              <p:par>
                                <p:cTn id="39" presetID="42" presetClass="entr" presetSubtype="0"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500"/>
                            </p:stCondLst>
                            <p:childTnLst>
                              <p:par>
                                <p:cTn id="50" presetID="42" presetClass="entr" presetSubtype="0"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1000"/>
                                        <p:tgtEl>
                                          <p:spTgt spid="54"/>
                                        </p:tgtEl>
                                      </p:cBhvr>
                                    </p:animEffect>
                                    <p:anim calcmode="lin" valueType="num">
                                      <p:cBhvr>
                                        <p:cTn id="53" dur="1000" fill="hold"/>
                                        <p:tgtEl>
                                          <p:spTgt spid="54"/>
                                        </p:tgtEl>
                                        <p:attrNameLst>
                                          <p:attrName>ppt_x</p:attrName>
                                        </p:attrNameLst>
                                      </p:cBhvr>
                                      <p:tavLst>
                                        <p:tav tm="0">
                                          <p:val>
                                            <p:strVal val="#ppt_x"/>
                                          </p:val>
                                        </p:tav>
                                        <p:tav tm="100000">
                                          <p:val>
                                            <p:strVal val="#ppt_x"/>
                                          </p:val>
                                        </p:tav>
                                      </p:tavLst>
                                    </p:anim>
                                    <p:anim calcmode="lin" valueType="num">
                                      <p:cBhvr>
                                        <p:cTn id="5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par>
                          <p:cTn id="60" fill="hold">
                            <p:stCondLst>
                              <p:cond delay="500"/>
                            </p:stCondLst>
                            <p:childTnLst>
                              <p:par>
                                <p:cTn id="61" presetID="42" presetClass="entr" presetSubtype="0" fill="hold" grpId="0" nodeType="after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par>
                          <p:cTn id="71" fill="hold">
                            <p:stCondLst>
                              <p:cond delay="500"/>
                            </p:stCondLst>
                            <p:childTnLst>
                              <p:par>
                                <p:cTn id="72" presetID="42" presetClass="entr" presetSubtype="0" fill="hold" grpId="0" nodeType="after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1000"/>
                                        <p:tgtEl>
                                          <p:spTgt spid="56"/>
                                        </p:tgtEl>
                                      </p:cBhvr>
                                    </p:animEffect>
                                    <p:anim calcmode="lin" valueType="num">
                                      <p:cBhvr>
                                        <p:cTn id="75" dur="1000" fill="hold"/>
                                        <p:tgtEl>
                                          <p:spTgt spid="56"/>
                                        </p:tgtEl>
                                        <p:attrNameLst>
                                          <p:attrName>ppt_x</p:attrName>
                                        </p:attrNameLst>
                                      </p:cBhvr>
                                      <p:tavLst>
                                        <p:tav tm="0">
                                          <p:val>
                                            <p:strVal val="#ppt_x"/>
                                          </p:val>
                                        </p:tav>
                                        <p:tav tm="100000">
                                          <p:val>
                                            <p:strVal val="#ppt_x"/>
                                          </p:val>
                                        </p:tav>
                                      </p:tavLst>
                                    </p:anim>
                                    <p:anim calcmode="lin" valueType="num">
                                      <p:cBhvr>
                                        <p:cTn id="76" dur="1000" fill="hold"/>
                                        <p:tgtEl>
                                          <p:spTgt spid="56"/>
                                        </p:tgtEl>
                                        <p:attrNameLst>
                                          <p:attrName>ppt_y</p:attrName>
                                        </p:attrNameLst>
                                      </p:cBhvr>
                                      <p:tavLst>
                                        <p:tav tm="0">
                                          <p:val>
                                            <p:strVal val="#ppt_y+.1"/>
                                          </p:val>
                                        </p:tav>
                                        <p:tav tm="100000">
                                          <p:val>
                                            <p:strVal val="#ppt_y"/>
                                          </p:val>
                                        </p:tav>
                                      </p:tavLst>
                                    </p:anim>
                                  </p:childTnLst>
                                </p:cTn>
                              </p:par>
                            </p:childTnLst>
                          </p:cTn>
                        </p:par>
                        <p:par>
                          <p:cTn id="77" fill="hold">
                            <p:stCondLst>
                              <p:cond delay="1500"/>
                            </p:stCondLst>
                            <p:childTnLst>
                              <p:par>
                                <p:cTn id="78" presetID="42" presetClass="entr" presetSubtype="0" fill="hold"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1000"/>
                                        <p:tgtEl>
                                          <p:spTgt spid="40"/>
                                        </p:tgtEl>
                                      </p:cBhvr>
                                    </p:animEffect>
                                    <p:anim calcmode="lin" valueType="num">
                                      <p:cBhvr>
                                        <p:cTn id="81" dur="1000" fill="hold"/>
                                        <p:tgtEl>
                                          <p:spTgt spid="40"/>
                                        </p:tgtEl>
                                        <p:attrNameLst>
                                          <p:attrName>ppt_x</p:attrName>
                                        </p:attrNameLst>
                                      </p:cBhvr>
                                      <p:tavLst>
                                        <p:tav tm="0">
                                          <p:val>
                                            <p:strVal val="#ppt_x"/>
                                          </p:val>
                                        </p:tav>
                                        <p:tav tm="100000">
                                          <p:val>
                                            <p:strVal val="#ppt_x"/>
                                          </p:val>
                                        </p:tav>
                                      </p:tavLst>
                                    </p:anim>
                                    <p:anim calcmode="lin" valueType="num">
                                      <p:cBhvr>
                                        <p:cTn id="8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par>
                          <p:cTn id="88" fill="hold">
                            <p:stCondLst>
                              <p:cond delay="500"/>
                            </p:stCondLst>
                            <p:childTnLst>
                              <p:par>
                                <p:cTn id="89" presetID="42" presetClass="entr" presetSubtype="0" fill="hold" grpId="0" nodeType="after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1000"/>
                                        <p:tgtEl>
                                          <p:spTgt spid="57"/>
                                        </p:tgtEl>
                                      </p:cBhvr>
                                    </p:animEffect>
                                    <p:anim calcmode="lin" valueType="num">
                                      <p:cBhvr>
                                        <p:cTn id="92" dur="1000" fill="hold"/>
                                        <p:tgtEl>
                                          <p:spTgt spid="57"/>
                                        </p:tgtEl>
                                        <p:attrNameLst>
                                          <p:attrName>ppt_x</p:attrName>
                                        </p:attrNameLst>
                                      </p:cBhvr>
                                      <p:tavLst>
                                        <p:tav tm="0">
                                          <p:val>
                                            <p:strVal val="#ppt_x"/>
                                          </p:val>
                                        </p:tav>
                                        <p:tav tm="100000">
                                          <p:val>
                                            <p:strVal val="#ppt_x"/>
                                          </p:val>
                                        </p:tav>
                                      </p:tavLst>
                                    </p:anim>
                                    <p:anim calcmode="lin" valueType="num">
                                      <p:cBhvr>
                                        <p:cTn id="93" dur="1000" fill="hold"/>
                                        <p:tgtEl>
                                          <p:spTgt spid="57"/>
                                        </p:tgtEl>
                                        <p:attrNameLst>
                                          <p:attrName>ppt_y</p:attrName>
                                        </p:attrNameLst>
                                      </p:cBhvr>
                                      <p:tavLst>
                                        <p:tav tm="0">
                                          <p:val>
                                            <p:strVal val="#ppt_y+.1"/>
                                          </p:val>
                                        </p:tav>
                                        <p:tav tm="100000">
                                          <p:val>
                                            <p:strVal val="#ppt_y"/>
                                          </p:val>
                                        </p:tav>
                                      </p:tavLst>
                                    </p:anim>
                                  </p:childTnLst>
                                </p:cTn>
                              </p:par>
                            </p:childTnLst>
                          </p:cTn>
                        </p:par>
                        <p:par>
                          <p:cTn id="94" fill="hold">
                            <p:stCondLst>
                              <p:cond delay="1500"/>
                            </p:stCondLst>
                            <p:childTnLst>
                              <p:par>
                                <p:cTn id="95" presetID="42" presetClass="entr" presetSubtype="0" fill="hold" nodeType="after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1000"/>
                                        <p:tgtEl>
                                          <p:spTgt spid="48"/>
                                        </p:tgtEl>
                                      </p:cBhvr>
                                    </p:animEffect>
                                    <p:anim calcmode="lin" valueType="num">
                                      <p:cBhvr>
                                        <p:cTn id="98" dur="1000" fill="hold"/>
                                        <p:tgtEl>
                                          <p:spTgt spid="48"/>
                                        </p:tgtEl>
                                        <p:attrNameLst>
                                          <p:attrName>ppt_x</p:attrName>
                                        </p:attrNameLst>
                                      </p:cBhvr>
                                      <p:tavLst>
                                        <p:tav tm="0">
                                          <p:val>
                                            <p:strVal val="#ppt_x"/>
                                          </p:val>
                                        </p:tav>
                                        <p:tav tm="100000">
                                          <p:val>
                                            <p:strVal val="#ppt_x"/>
                                          </p:val>
                                        </p:tav>
                                      </p:tavLst>
                                    </p:anim>
                                    <p:anim calcmode="lin" valueType="num">
                                      <p:cBhvr>
                                        <p:cTn id="9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7" presetClass="entr" presetSubtype="1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anim calcmode="lin" valueType="num">
                                      <p:cBhvr>
                                        <p:cTn id="104" dur="500" fill="hold"/>
                                        <p:tgtEl>
                                          <p:spTgt spid="58"/>
                                        </p:tgtEl>
                                        <p:attrNameLst>
                                          <p:attrName>ppt_w</p:attrName>
                                        </p:attrNameLst>
                                      </p:cBhvr>
                                      <p:tavLst>
                                        <p:tav tm="0">
                                          <p:val>
                                            <p:fltVal val="0"/>
                                          </p:val>
                                        </p:tav>
                                        <p:tav tm="100000">
                                          <p:val>
                                            <p:strVal val="#ppt_w"/>
                                          </p:val>
                                        </p:tav>
                                      </p:tavLst>
                                    </p:anim>
                                    <p:anim calcmode="lin" valueType="num">
                                      <p:cBhvr>
                                        <p:cTn id="105" dur="500" fill="hold"/>
                                        <p:tgtEl>
                                          <p:spTgt spid="5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food, drawing&#10;&#10;Description automatically generated">
            <a:extLst>
              <a:ext uri="{FF2B5EF4-FFF2-40B4-BE49-F238E27FC236}">
                <a16:creationId xmlns:a16="http://schemas.microsoft.com/office/drawing/2014/main" id="{303DFAEE-069B-49F5-9EC7-4ACAE08952D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088180" y="3180661"/>
            <a:ext cx="1262780" cy="1008610"/>
          </a:xfrm>
          <a:prstGeom prst="rect">
            <a:avLst/>
          </a:prstGeom>
        </p:spPr>
      </p:pic>
      <p:pic>
        <p:nvPicPr>
          <p:cNvPr id="4" name="Picture 3" descr="A picture containing food, drawing&#10;&#10;Description automatically generated">
            <a:extLst>
              <a:ext uri="{FF2B5EF4-FFF2-40B4-BE49-F238E27FC236}">
                <a16:creationId xmlns:a16="http://schemas.microsoft.com/office/drawing/2014/main" id="{FE046FA2-16E7-4B6A-A664-B3F5B80B48D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951582" y="3155661"/>
            <a:ext cx="1262780" cy="1008610"/>
          </a:xfrm>
          <a:prstGeom prst="rect">
            <a:avLst/>
          </a:prstGeom>
        </p:spPr>
      </p:pic>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dirty="0"/>
              <a:t>…With In-Rack Infrastructure</a:t>
            </a:r>
          </a:p>
        </p:txBody>
      </p:sp>
      <p:grpSp>
        <p:nvGrpSpPr>
          <p:cNvPr id="14" name="Group 13">
            <a:extLst>
              <a:ext uri="{FF2B5EF4-FFF2-40B4-BE49-F238E27FC236}">
                <a16:creationId xmlns:a16="http://schemas.microsoft.com/office/drawing/2014/main" id="{DB0462A0-F811-43CB-A480-318F9E94D8C4}"/>
              </a:ext>
            </a:extLst>
          </p:cNvPr>
          <p:cNvGrpSpPr/>
          <p:nvPr/>
        </p:nvGrpSpPr>
        <p:grpSpPr>
          <a:xfrm>
            <a:off x="1871753" y="4102780"/>
            <a:ext cx="2701778" cy="2861098"/>
            <a:chOff x="3292247" y="3694182"/>
            <a:chExt cx="2157216" cy="2295132"/>
          </a:xfrm>
        </p:grpSpPr>
        <p:grpSp>
          <p:nvGrpSpPr>
            <p:cNvPr id="12" name="Group 11">
              <a:extLst>
                <a:ext uri="{FF2B5EF4-FFF2-40B4-BE49-F238E27FC236}">
                  <a16:creationId xmlns:a16="http://schemas.microsoft.com/office/drawing/2014/main" id="{D4BC7632-B50E-4D65-908D-DAD039D3EF98}"/>
                </a:ext>
              </a:extLst>
            </p:cNvPr>
            <p:cNvGrpSpPr/>
            <p:nvPr/>
          </p:nvGrpSpPr>
          <p:grpSpPr>
            <a:xfrm>
              <a:off x="3304460" y="3709246"/>
              <a:ext cx="2095737" cy="2280068"/>
              <a:chOff x="6939342" y="4015940"/>
              <a:chExt cx="2095737" cy="2280068"/>
            </a:xfrm>
          </p:grpSpPr>
          <p:pic>
            <p:nvPicPr>
              <p:cNvPr id="10" name="Picture 9">
                <a:extLst>
                  <a:ext uri="{FF2B5EF4-FFF2-40B4-BE49-F238E27FC236}">
                    <a16:creationId xmlns:a16="http://schemas.microsoft.com/office/drawing/2014/main" id="{4A356C8B-8321-4B80-A1D7-F4538B4ED1E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011031" y="4015940"/>
                <a:ext cx="1952361" cy="1816377"/>
              </a:xfrm>
              <a:prstGeom prst="rect">
                <a:avLst/>
              </a:prstGeom>
            </p:spPr>
          </p:pic>
          <p:sp>
            <p:nvSpPr>
              <p:cNvPr id="11" name="TextBox 10">
                <a:extLst>
                  <a:ext uri="{FF2B5EF4-FFF2-40B4-BE49-F238E27FC236}">
                    <a16:creationId xmlns:a16="http://schemas.microsoft.com/office/drawing/2014/main" id="{3BDB6779-3F3F-4B66-934E-7822CF73CA54}"/>
                  </a:ext>
                </a:extLst>
              </p:cNvPr>
              <p:cNvSpPr txBox="1"/>
              <p:nvPr/>
            </p:nvSpPr>
            <p:spPr>
              <a:xfrm>
                <a:off x="6939342" y="5668144"/>
                <a:ext cx="209573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Azure Stack</a:t>
                </a:r>
              </a:p>
            </p:txBody>
          </p:sp>
        </p:grpSp>
        <p:pic>
          <p:nvPicPr>
            <p:cNvPr id="13" name="Picture 12">
              <a:extLst>
                <a:ext uri="{FF2B5EF4-FFF2-40B4-BE49-F238E27FC236}">
                  <a16:creationId xmlns:a16="http://schemas.microsoft.com/office/drawing/2014/main" id="{720F9A77-273C-4ED2-9A10-589D755F956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92247" y="3694182"/>
              <a:ext cx="1185968" cy="702039"/>
            </a:xfrm>
            <a:prstGeom prst="rect">
              <a:avLst/>
            </a:prstGeom>
          </p:spPr>
        </p:pic>
        <p:pic>
          <p:nvPicPr>
            <p:cNvPr id="34" name="Picture 33">
              <a:extLst>
                <a:ext uri="{FF2B5EF4-FFF2-40B4-BE49-F238E27FC236}">
                  <a16:creationId xmlns:a16="http://schemas.microsoft.com/office/drawing/2014/main" id="{81B259B9-16B7-4083-AA04-7F2050BE6EC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63495" y="3720917"/>
              <a:ext cx="1185968" cy="702039"/>
            </a:xfrm>
            <a:prstGeom prst="rect">
              <a:avLst/>
            </a:prstGeom>
          </p:spPr>
        </p:pic>
      </p:grpSp>
      <p:grpSp>
        <p:nvGrpSpPr>
          <p:cNvPr id="29" name="Group 28">
            <a:extLst>
              <a:ext uri="{FF2B5EF4-FFF2-40B4-BE49-F238E27FC236}">
                <a16:creationId xmlns:a16="http://schemas.microsoft.com/office/drawing/2014/main" id="{24625845-3573-4934-9648-58CCF40D6EA7}"/>
              </a:ext>
            </a:extLst>
          </p:cNvPr>
          <p:cNvGrpSpPr/>
          <p:nvPr/>
        </p:nvGrpSpPr>
        <p:grpSpPr>
          <a:xfrm>
            <a:off x="3375383" y="980709"/>
            <a:ext cx="2093324" cy="1042320"/>
            <a:chOff x="4302209" y="2345771"/>
            <a:chExt cx="2093324" cy="1042320"/>
          </a:xfrm>
        </p:grpSpPr>
        <p:pic>
          <p:nvPicPr>
            <p:cNvPr id="9" name="Picture 8">
              <a:extLst>
                <a:ext uri="{FF2B5EF4-FFF2-40B4-BE49-F238E27FC236}">
                  <a16:creationId xmlns:a16="http://schemas.microsoft.com/office/drawing/2014/main" id="{C6721B00-7ED9-4920-965B-C8E4305494F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02209" y="2759306"/>
              <a:ext cx="847604" cy="628785"/>
            </a:xfrm>
            <a:prstGeom prst="rect">
              <a:avLst/>
            </a:prstGeom>
          </p:spPr>
        </p:pic>
        <p:sp>
          <p:nvSpPr>
            <p:cNvPr id="28" name="TextBox 27">
              <a:extLst>
                <a:ext uri="{FF2B5EF4-FFF2-40B4-BE49-F238E27FC236}">
                  <a16:creationId xmlns:a16="http://schemas.microsoft.com/office/drawing/2014/main" id="{8315EA5C-0EE3-482C-AA0C-B0FF4EF1AFD8}"/>
                </a:ext>
              </a:extLst>
            </p:cNvPr>
            <p:cNvSpPr txBox="1"/>
            <p:nvPr/>
          </p:nvSpPr>
          <p:spPr>
            <a:xfrm>
              <a:off x="4404861" y="2345771"/>
              <a:ext cx="1990672" cy="544765"/>
            </a:xfrm>
            <a:prstGeom prst="rect">
              <a:avLst/>
            </a:prstGeom>
            <a:noFill/>
          </p:spPr>
          <p:txBody>
            <a:bodyPr wrap="square" lIns="182880" tIns="146304" rIns="182880" bIns="146304" rtlCol="0">
              <a:spAutoFit/>
            </a:bodyPr>
            <a:lstStyle/>
            <a:p>
              <a:pPr>
                <a:lnSpc>
                  <a:spcPct val="90000"/>
                </a:lnSpc>
                <a:spcAft>
                  <a:spcPts val="600"/>
                </a:spcAft>
              </a:pPr>
              <a:r>
                <a:rPr lang="en-US"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Border Router</a:t>
              </a:r>
            </a:p>
          </p:txBody>
        </p:sp>
      </p:grpSp>
      <p:cxnSp>
        <p:nvCxnSpPr>
          <p:cNvPr id="33" name="Straight Connector 32">
            <a:extLst>
              <a:ext uri="{FF2B5EF4-FFF2-40B4-BE49-F238E27FC236}">
                <a16:creationId xmlns:a16="http://schemas.microsoft.com/office/drawing/2014/main" id="{02634491-62CE-425D-9573-C2EB92EEBC5A}"/>
              </a:ext>
            </a:extLst>
          </p:cNvPr>
          <p:cNvCxnSpPr>
            <a:cxnSpLocks/>
          </p:cNvCxnSpPr>
          <p:nvPr/>
        </p:nvCxnSpPr>
        <p:spPr>
          <a:xfrm flipV="1">
            <a:off x="2584863" y="3981862"/>
            <a:ext cx="908879" cy="290721"/>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Speech Bubble: Rectangle 51">
            <a:extLst>
              <a:ext uri="{FF2B5EF4-FFF2-40B4-BE49-F238E27FC236}">
                <a16:creationId xmlns:a16="http://schemas.microsoft.com/office/drawing/2014/main" id="{BBF4B2ED-1F07-4616-9702-F6F4EF307101}"/>
              </a:ext>
            </a:extLst>
          </p:cNvPr>
          <p:cNvSpPr/>
          <p:nvPr/>
        </p:nvSpPr>
        <p:spPr bwMode="auto">
          <a:xfrm>
            <a:off x="7867868" y="1116003"/>
            <a:ext cx="3133381" cy="676653"/>
          </a:xfrm>
          <a:prstGeom prst="wedgeRectCallout">
            <a:avLst>
              <a:gd name="adj1" fmla="val -165671"/>
              <a:gd name="adj2" fmla="val 29926"/>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Normal customer network routing</a:t>
            </a:r>
          </a:p>
        </p:txBody>
      </p:sp>
      <p:sp>
        <p:nvSpPr>
          <p:cNvPr id="53" name="Speech Bubble: Rectangle 52">
            <a:extLst>
              <a:ext uri="{FF2B5EF4-FFF2-40B4-BE49-F238E27FC236}">
                <a16:creationId xmlns:a16="http://schemas.microsoft.com/office/drawing/2014/main" id="{620E6B56-C9F2-417D-96F5-78D2FCC1C141}"/>
              </a:ext>
            </a:extLst>
          </p:cNvPr>
          <p:cNvSpPr/>
          <p:nvPr/>
        </p:nvSpPr>
        <p:spPr bwMode="auto">
          <a:xfrm>
            <a:off x="7588667" y="2275617"/>
            <a:ext cx="3133381" cy="769927"/>
          </a:xfrm>
          <a:prstGeom prst="wedgeRectCallout">
            <a:avLst>
              <a:gd name="adj1" fmla="val -108264"/>
              <a:gd name="adj2" fmla="val 2584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‘Jump’ servers with AD DS, AD FS, AD CS, DNS, NTP</a:t>
            </a:r>
          </a:p>
        </p:txBody>
      </p:sp>
      <p:sp>
        <p:nvSpPr>
          <p:cNvPr id="58" name="TextBox 57">
            <a:extLst>
              <a:ext uri="{FF2B5EF4-FFF2-40B4-BE49-F238E27FC236}">
                <a16:creationId xmlns:a16="http://schemas.microsoft.com/office/drawing/2014/main" id="{37F6C217-B62F-4535-B913-B6773260CC6C}"/>
              </a:ext>
            </a:extLst>
          </p:cNvPr>
          <p:cNvSpPr txBox="1"/>
          <p:nvPr/>
        </p:nvSpPr>
        <p:spPr>
          <a:xfrm>
            <a:off x="6397558" y="6202124"/>
            <a:ext cx="5798128" cy="638301"/>
          </a:xfrm>
          <a:prstGeom prst="rect">
            <a:avLst/>
          </a:prstGeom>
          <a:effectLst>
            <a:outerShdw blurRad="50800" dist="1016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lIns="182880" tIns="146304" rIns="182880" bIns="146304" rtlCol="0">
            <a:spAutoFit/>
          </a:bodyPr>
          <a:lstStyle/>
          <a:p>
            <a:pPr>
              <a:lnSpc>
                <a:spcPct val="90000"/>
              </a:lnSpc>
              <a:spcAft>
                <a:spcPts val="600"/>
              </a:spcAft>
            </a:pPr>
            <a:r>
              <a:rPr lang="en-US" sz="2400" b="1" i="1" dirty="0">
                <a:solidFill>
                  <a:schemeClr val="bg1"/>
                </a:solidFill>
              </a:rPr>
              <a:t>Azure Stack with extras in-rack</a:t>
            </a:r>
          </a:p>
        </p:txBody>
      </p:sp>
      <p:grpSp>
        <p:nvGrpSpPr>
          <p:cNvPr id="35" name="Group 34">
            <a:extLst>
              <a:ext uri="{FF2B5EF4-FFF2-40B4-BE49-F238E27FC236}">
                <a16:creationId xmlns:a16="http://schemas.microsoft.com/office/drawing/2014/main" id="{D0B5314B-1C92-495A-96A8-7E12A225787E}"/>
              </a:ext>
            </a:extLst>
          </p:cNvPr>
          <p:cNvGrpSpPr/>
          <p:nvPr/>
        </p:nvGrpSpPr>
        <p:grpSpPr>
          <a:xfrm>
            <a:off x="2421315" y="947381"/>
            <a:ext cx="2093324" cy="1042320"/>
            <a:chOff x="4302209" y="2345771"/>
            <a:chExt cx="2093324" cy="1042320"/>
          </a:xfrm>
        </p:grpSpPr>
        <p:pic>
          <p:nvPicPr>
            <p:cNvPr id="37" name="Picture 36">
              <a:extLst>
                <a:ext uri="{FF2B5EF4-FFF2-40B4-BE49-F238E27FC236}">
                  <a16:creationId xmlns:a16="http://schemas.microsoft.com/office/drawing/2014/main" id="{D813F045-C326-4B38-B94F-14C50726F9D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02209" y="2759306"/>
              <a:ext cx="847604" cy="628785"/>
            </a:xfrm>
            <a:prstGeom prst="rect">
              <a:avLst/>
            </a:prstGeom>
          </p:spPr>
        </p:pic>
        <p:sp>
          <p:nvSpPr>
            <p:cNvPr id="38" name="TextBox 37">
              <a:extLst>
                <a:ext uri="{FF2B5EF4-FFF2-40B4-BE49-F238E27FC236}">
                  <a16:creationId xmlns:a16="http://schemas.microsoft.com/office/drawing/2014/main" id="{7EAC03E2-B07E-4098-B3DF-A21308D6694D}"/>
                </a:ext>
              </a:extLst>
            </p:cNvPr>
            <p:cNvSpPr txBox="1"/>
            <p:nvPr/>
          </p:nvSpPr>
          <p:spPr>
            <a:xfrm>
              <a:off x="4404861" y="2345771"/>
              <a:ext cx="1990672" cy="544765"/>
            </a:xfrm>
            <a:prstGeom prst="rect">
              <a:avLst/>
            </a:prstGeom>
            <a:noFill/>
          </p:spPr>
          <p:txBody>
            <a:bodyPr wrap="square" lIns="182880" tIns="146304" rIns="182880" bIns="146304" rtlCol="0">
              <a:spAutoFit/>
            </a:bodyPr>
            <a:lstStyle/>
            <a:p>
              <a:pPr>
                <a:lnSpc>
                  <a:spcPct val="90000"/>
                </a:lnSpc>
                <a:spcAft>
                  <a:spcPts val="600"/>
                </a:spcAft>
              </a:pPr>
              <a:endParaRPr lang="en-US"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grpSp>
      <p:cxnSp>
        <p:nvCxnSpPr>
          <p:cNvPr id="44" name="Straight Connector 43">
            <a:extLst>
              <a:ext uri="{FF2B5EF4-FFF2-40B4-BE49-F238E27FC236}">
                <a16:creationId xmlns:a16="http://schemas.microsoft.com/office/drawing/2014/main" id="{1E46B3EE-2C8A-4ED5-AD03-A28F3359C788}"/>
              </a:ext>
            </a:extLst>
          </p:cNvPr>
          <p:cNvCxnSpPr>
            <a:cxnSpLocks/>
          </p:cNvCxnSpPr>
          <p:nvPr/>
        </p:nvCxnSpPr>
        <p:spPr>
          <a:xfrm>
            <a:off x="2762147" y="3996175"/>
            <a:ext cx="996181" cy="301409"/>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CA30A84-D518-41C4-9671-9D0D82ADF57A}"/>
              </a:ext>
            </a:extLst>
          </p:cNvPr>
          <p:cNvCxnSpPr>
            <a:cxnSpLocks/>
          </p:cNvCxnSpPr>
          <p:nvPr/>
        </p:nvCxnSpPr>
        <p:spPr>
          <a:xfrm flipH="1">
            <a:off x="3935612" y="4021305"/>
            <a:ext cx="33234" cy="290592"/>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A2E1962-C7FB-4037-8F5C-F2504808D18F}"/>
              </a:ext>
            </a:extLst>
          </p:cNvPr>
          <p:cNvCxnSpPr>
            <a:cxnSpLocks/>
          </p:cNvCxnSpPr>
          <p:nvPr/>
        </p:nvCxnSpPr>
        <p:spPr>
          <a:xfrm flipH="1">
            <a:off x="2486647" y="3986775"/>
            <a:ext cx="33234" cy="290592"/>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Graphic 17" descr="DVD player">
            <a:extLst>
              <a:ext uri="{FF2B5EF4-FFF2-40B4-BE49-F238E27FC236}">
                <a16:creationId xmlns:a16="http://schemas.microsoft.com/office/drawing/2014/main" id="{630199E6-47AE-424C-B3AB-F394D04BC7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96489" y="2379124"/>
            <a:ext cx="1485351" cy="1485351"/>
          </a:xfrm>
          <a:prstGeom prst="rect">
            <a:avLst/>
          </a:prstGeom>
        </p:spPr>
      </p:pic>
      <p:pic>
        <p:nvPicPr>
          <p:cNvPr id="59" name="Graphic 58" descr="DVD player">
            <a:extLst>
              <a:ext uri="{FF2B5EF4-FFF2-40B4-BE49-F238E27FC236}">
                <a16:creationId xmlns:a16="http://schemas.microsoft.com/office/drawing/2014/main" id="{AA6F679D-3CC6-4D88-81E2-F7A3332A08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05517" y="1870613"/>
            <a:ext cx="1485351" cy="1485351"/>
          </a:xfrm>
          <a:prstGeom prst="rect">
            <a:avLst/>
          </a:prstGeom>
        </p:spPr>
      </p:pic>
      <p:cxnSp>
        <p:nvCxnSpPr>
          <p:cNvPr id="60" name="Straight Connector 59">
            <a:extLst>
              <a:ext uri="{FF2B5EF4-FFF2-40B4-BE49-F238E27FC236}">
                <a16:creationId xmlns:a16="http://schemas.microsoft.com/office/drawing/2014/main" id="{AA0FDE60-E296-422E-9119-FFC02564115C}"/>
              </a:ext>
            </a:extLst>
          </p:cNvPr>
          <p:cNvCxnSpPr>
            <a:cxnSpLocks/>
          </p:cNvCxnSpPr>
          <p:nvPr/>
        </p:nvCxnSpPr>
        <p:spPr>
          <a:xfrm flipV="1">
            <a:off x="3041123" y="3072348"/>
            <a:ext cx="1432248" cy="279128"/>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329FC70-5B05-477E-8A31-C98B6C44A4A5}"/>
              </a:ext>
            </a:extLst>
          </p:cNvPr>
          <p:cNvCxnSpPr>
            <a:cxnSpLocks/>
          </p:cNvCxnSpPr>
          <p:nvPr/>
        </p:nvCxnSpPr>
        <p:spPr>
          <a:xfrm flipV="1">
            <a:off x="2761911" y="2630259"/>
            <a:ext cx="1748665" cy="659458"/>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34A5049-FBC0-4400-A39D-4F1BE09D7C5C}"/>
              </a:ext>
            </a:extLst>
          </p:cNvPr>
          <p:cNvCxnSpPr>
            <a:cxnSpLocks/>
          </p:cNvCxnSpPr>
          <p:nvPr/>
        </p:nvCxnSpPr>
        <p:spPr>
          <a:xfrm flipV="1">
            <a:off x="4140766" y="3295456"/>
            <a:ext cx="925205" cy="300096"/>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9593964-A62E-4054-8183-0AAA481BA397}"/>
              </a:ext>
            </a:extLst>
          </p:cNvPr>
          <p:cNvCxnSpPr>
            <a:cxnSpLocks/>
          </p:cNvCxnSpPr>
          <p:nvPr/>
        </p:nvCxnSpPr>
        <p:spPr>
          <a:xfrm flipV="1">
            <a:off x="3929373" y="2753898"/>
            <a:ext cx="581203" cy="583293"/>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E45148-3ED3-43EE-A10E-26E02B7F3AE5}"/>
              </a:ext>
            </a:extLst>
          </p:cNvPr>
          <p:cNvCxnSpPr>
            <a:cxnSpLocks/>
            <a:endCxn id="37" idx="2"/>
          </p:cNvCxnSpPr>
          <p:nvPr/>
        </p:nvCxnSpPr>
        <p:spPr>
          <a:xfrm flipV="1">
            <a:off x="2485728" y="1989701"/>
            <a:ext cx="359389" cy="131433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C57219A-9DCF-4D74-94E5-6FEB08126C84}"/>
              </a:ext>
            </a:extLst>
          </p:cNvPr>
          <p:cNvCxnSpPr>
            <a:cxnSpLocks/>
          </p:cNvCxnSpPr>
          <p:nvPr/>
        </p:nvCxnSpPr>
        <p:spPr>
          <a:xfrm flipV="1">
            <a:off x="2626985" y="1933821"/>
            <a:ext cx="847604" cy="137021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099CFD2-78FA-44A1-96EB-EAEB800C446B}"/>
              </a:ext>
            </a:extLst>
          </p:cNvPr>
          <p:cNvCxnSpPr>
            <a:cxnSpLocks/>
            <a:endCxn id="9" idx="2"/>
          </p:cNvCxnSpPr>
          <p:nvPr/>
        </p:nvCxnSpPr>
        <p:spPr>
          <a:xfrm flipH="1" flipV="1">
            <a:off x="3799185" y="2023029"/>
            <a:ext cx="59104" cy="131710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BF47F3-100A-4F98-8C3B-C32096FBFBD2}"/>
              </a:ext>
            </a:extLst>
          </p:cNvPr>
          <p:cNvCxnSpPr>
            <a:cxnSpLocks/>
          </p:cNvCxnSpPr>
          <p:nvPr/>
        </p:nvCxnSpPr>
        <p:spPr>
          <a:xfrm flipH="1" flipV="1">
            <a:off x="3041123" y="1938309"/>
            <a:ext cx="668270" cy="1427481"/>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3138F63C-2FF0-4B49-ACE4-E827B4D596E7}"/>
              </a:ext>
            </a:extLst>
          </p:cNvPr>
          <p:cNvSpPr/>
          <p:nvPr/>
        </p:nvSpPr>
        <p:spPr bwMode="auto">
          <a:xfrm>
            <a:off x="1951582" y="2151851"/>
            <a:ext cx="4087335" cy="4593902"/>
          </a:xfrm>
          <a:prstGeom prst="rect">
            <a:avLst/>
          </a:prstGeom>
          <a:noFill/>
          <a:ln w="57150">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Speech Bubble: Rectangle 74">
            <a:extLst>
              <a:ext uri="{FF2B5EF4-FFF2-40B4-BE49-F238E27FC236}">
                <a16:creationId xmlns:a16="http://schemas.microsoft.com/office/drawing/2014/main" id="{F33FFA72-D617-4027-A0CD-116C30866FE1}"/>
              </a:ext>
            </a:extLst>
          </p:cNvPr>
          <p:cNvSpPr/>
          <p:nvPr/>
        </p:nvSpPr>
        <p:spPr bwMode="auto">
          <a:xfrm>
            <a:off x="6965321" y="3322523"/>
            <a:ext cx="3133381" cy="769927"/>
          </a:xfrm>
          <a:prstGeom prst="wedgeRectCallout">
            <a:avLst>
              <a:gd name="adj1" fmla="val -139718"/>
              <a:gd name="adj2" fmla="val 4509"/>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Firewall devices for better isolation</a:t>
            </a:r>
          </a:p>
        </p:txBody>
      </p:sp>
      <p:sp>
        <p:nvSpPr>
          <p:cNvPr id="76" name="Speech Bubble: Rectangle 75">
            <a:extLst>
              <a:ext uri="{FF2B5EF4-FFF2-40B4-BE49-F238E27FC236}">
                <a16:creationId xmlns:a16="http://schemas.microsoft.com/office/drawing/2014/main" id="{BD30FE79-E053-479E-96EA-85C8E230E5A6}"/>
              </a:ext>
            </a:extLst>
          </p:cNvPr>
          <p:cNvSpPr/>
          <p:nvPr/>
        </p:nvSpPr>
        <p:spPr bwMode="auto">
          <a:xfrm>
            <a:off x="8158057" y="4272583"/>
            <a:ext cx="3133381" cy="769927"/>
          </a:xfrm>
          <a:prstGeom prst="wedgeRectCallout">
            <a:avLst>
              <a:gd name="adj1" fmla="val -118923"/>
              <a:gd name="adj2" fmla="val 15888"/>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All equipment mounted in the same rack</a:t>
            </a:r>
          </a:p>
        </p:txBody>
      </p:sp>
    </p:spTree>
    <p:custDataLst>
      <p:tags r:id="rId1"/>
    </p:custDataLst>
    <p:extLst>
      <p:ext uri="{BB962C8B-B14F-4D97-AF65-F5344CB8AC3E}">
        <p14:creationId xmlns:p14="http://schemas.microsoft.com/office/powerpoint/2010/main" val="2998165946"/>
      </p:ext>
    </p:extLst>
  </p:cSld>
  <p:clrMapOvr>
    <a:masterClrMapping/>
  </p:clrMapOvr>
  <p:transition advTm="12031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1000"/>
                                        <p:tgtEl>
                                          <p:spTgt spid="75"/>
                                        </p:tgtEl>
                                      </p:cBhvr>
                                    </p:animEffect>
                                    <p:anim calcmode="lin" valueType="num">
                                      <p:cBhvr>
                                        <p:cTn id="14" dur="1000" fill="hold"/>
                                        <p:tgtEl>
                                          <p:spTgt spid="75"/>
                                        </p:tgtEl>
                                        <p:attrNameLst>
                                          <p:attrName>ppt_x</p:attrName>
                                        </p:attrNameLst>
                                      </p:cBhvr>
                                      <p:tavLst>
                                        <p:tav tm="0">
                                          <p:val>
                                            <p:strVal val="#ppt_x"/>
                                          </p:val>
                                        </p:tav>
                                        <p:tav tm="100000">
                                          <p:val>
                                            <p:strVal val="#ppt_x"/>
                                          </p:val>
                                        </p:tav>
                                      </p:tavLst>
                                    </p:anim>
                                    <p:anim calcmode="lin" valueType="num">
                                      <p:cBhvr>
                                        <p:cTn id="15"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1000"/>
                                        <p:tgtEl>
                                          <p:spTgt spid="53"/>
                                        </p:tgtEl>
                                      </p:cBhvr>
                                    </p:animEffect>
                                    <p:anim calcmode="lin" valueType="num">
                                      <p:cBhvr>
                                        <p:cTn id="21" dur="1000" fill="hold"/>
                                        <p:tgtEl>
                                          <p:spTgt spid="53"/>
                                        </p:tgtEl>
                                        <p:attrNameLst>
                                          <p:attrName>ppt_x</p:attrName>
                                        </p:attrNameLst>
                                      </p:cBhvr>
                                      <p:tavLst>
                                        <p:tav tm="0">
                                          <p:val>
                                            <p:strVal val="#ppt_x"/>
                                          </p:val>
                                        </p:tav>
                                        <p:tav tm="100000">
                                          <p:val>
                                            <p:strVal val="#ppt_x"/>
                                          </p:val>
                                        </p:tav>
                                      </p:tavLst>
                                    </p:anim>
                                    <p:anim calcmode="lin" valueType="num">
                                      <p:cBhvr>
                                        <p:cTn id="2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heel(1)">
                                      <p:cBhvr>
                                        <p:cTn id="27" dur="2000"/>
                                        <p:tgtEl>
                                          <p:spTgt spid="74"/>
                                        </p:tgtEl>
                                      </p:cBhvr>
                                    </p:animEffect>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anim calcmode="lin" valueType="num">
                                      <p:cBhvr>
                                        <p:cTn id="32" dur="1000" fill="hold"/>
                                        <p:tgtEl>
                                          <p:spTgt spid="76"/>
                                        </p:tgtEl>
                                        <p:attrNameLst>
                                          <p:attrName>ppt_x</p:attrName>
                                        </p:attrNameLst>
                                      </p:cBhvr>
                                      <p:tavLst>
                                        <p:tav tm="0">
                                          <p:val>
                                            <p:strVal val="#ppt_x"/>
                                          </p:val>
                                        </p:tav>
                                        <p:tav tm="100000">
                                          <p:val>
                                            <p:strVal val="#ppt_x"/>
                                          </p:val>
                                        </p:tav>
                                      </p:tavLst>
                                    </p:anim>
                                    <p:anim calcmode="lin" valueType="num">
                                      <p:cBhvr>
                                        <p:cTn id="33"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1000"/>
                                        <p:tgtEl>
                                          <p:spTgt spid="52"/>
                                        </p:tgtEl>
                                      </p:cBhvr>
                                    </p:animEffect>
                                    <p:anim calcmode="lin" valueType="num">
                                      <p:cBhvr>
                                        <p:cTn id="39" dur="1000" fill="hold"/>
                                        <p:tgtEl>
                                          <p:spTgt spid="52"/>
                                        </p:tgtEl>
                                        <p:attrNameLst>
                                          <p:attrName>ppt_x</p:attrName>
                                        </p:attrNameLst>
                                      </p:cBhvr>
                                      <p:tavLst>
                                        <p:tav tm="0">
                                          <p:val>
                                            <p:strVal val="#ppt_x"/>
                                          </p:val>
                                        </p:tav>
                                        <p:tav tm="100000">
                                          <p:val>
                                            <p:strVal val="#ppt_x"/>
                                          </p:val>
                                        </p:tav>
                                      </p:tavLst>
                                    </p:anim>
                                    <p:anim calcmode="lin" valueType="num">
                                      <p:cBhvr>
                                        <p:cTn id="4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8" grpId="0" animBg="1"/>
      <p:bldP spid="74" grpId="0" animBg="1"/>
      <p:bldP spid="75" grpId="0" animBg="1"/>
      <p:bldP spid="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Adjacent Systems</a:t>
            </a:r>
          </a:p>
        </p:txBody>
      </p:sp>
      <p:grpSp>
        <p:nvGrpSpPr>
          <p:cNvPr id="14" name="Group 13">
            <a:extLst>
              <a:ext uri="{FF2B5EF4-FFF2-40B4-BE49-F238E27FC236}">
                <a16:creationId xmlns:a16="http://schemas.microsoft.com/office/drawing/2014/main" id="{DB0462A0-F811-43CB-A480-318F9E94D8C4}"/>
              </a:ext>
            </a:extLst>
          </p:cNvPr>
          <p:cNvGrpSpPr/>
          <p:nvPr/>
        </p:nvGrpSpPr>
        <p:grpSpPr>
          <a:xfrm>
            <a:off x="4672854" y="3301229"/>
            <a:ext cx="2624779" cy="2842319"/>
            <a:chOff x="3304460" y="3709246"/>
            <a:chExt cx="2095737" cy="2280068"/>
          </a:xfrm>
        </p:grpSpPr>
        <p:grpSp>
          <p:nvGrpSpPr>
            <p:cNvPr id="12" name="Group 11">
              <a:extLst>
                <a:ext uri="{FF2B5EF4-FFF2-40B4-BE49-F238E27FC236}">
                  <a16:creationId xmlns:a16="http://schemas.microsoft.com/office/drawing/2014/main" id="{D4BC7632-B50E-4D65-908D-DAD039D3EF98}"/>
                </a:ext>
              </a:extLst>
            </p:cNvPr>
            <p:cNvGrpSpPr/>
            <p:nvPr/>
          </p:nvGrpSpPr>
          <p:grpSpPr>
            <a:xfrm>
              <a:off x="3304460" y="3709246"/>
              <a:ext cx="2095737" cy="2280068"/>
              <a:chOff x="6939342" y="4015940"/>
              <a:chExt cx="2095737" cy="2280068"/>
            </a:xfrm>
          </p:grpSpPr>
          <p:pic>
            <p:nvPicPr>
              <p:cNvPr id="10" name="Picture 9">
                <a:extLst>
                  <a:ext uri="{FF2B5EF4-FFF2-40B4-BE49-F238E27FC236}">
                    <a16:creationId xmlns:a16="http://schemas.microsoft.com/office/drawing/2014/main" id="{4A356C8B-8321-4B80-A1D7-F4538B4ED1E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11031" y="4015940"/>
                <a:ext cx="1952361" cy="1816377"/>
              </a:xfrm>
              <a:prstGeom prst="rect">
                <a:avLst/>
              </a:prstGeom>
            </p:spPr>
          </p:pic>
          <p:sp>
            <p:nvSpPr>
              <p:cNvPr id="11" name="TextBox 10">
                <a:extLst>
                  <a:ext uri="{FF2B5EF4-FFF2-40B4-BE49-F238E27FC236}">
                    <a16:creationId xmlns:a16="http://schemas.microsoft.com/office/drawing/2014/main" id="{3BDB6779-3F3F-4B66-934E-7822CF73CA54}"/>
                  </a:ext>
                </a:extLst>
              </p:cNvPr>
              <p:cNvSpPr txBox="1"/>
              <p:nvPr/>
            </p:nvSpPr>
            <p:spPr>
              <a:xfrm>
                <a:off x="6939342" y="5668144"/>
                <a:ext cx="209573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Azure Stack</a:t>
                </a:r>
              </a:p>
            </p:txBody>
          </p:sp>
        </p:grpSp>
        <p:pic>
          <p:nvPicPr>
            <p:cNvPr id="13" name="Picture 12">
              <a:extLst>
                <a:ext uri="{FF2B5EF4-FFF2-40B4-BE49-F238E27FC236}">
                  <a16:creationId xmlns:a16="http://schemas.microsoft.com/office/drawing/2014/main" id="{720F9A77-273C-4ED2-9A10-589D755F956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59344" y="3833309"/>
              <a:ext cx="1185968" cy="702039"/>
            </a:xfrm>
            <a:prstGeom prst="rect">
              <a:avLst/>
            </a:prstGeom>
          </p:spPr>
        </p:pic>
      </p:grpSp>
      <p:pic>
        <p:nvPicPr>
          <p:cNvPr id="16" name="Picture 15">
            <a:extLst>
              <a:ext uri="{FF2B5EF4-FFF2-40B4-BE49-F238E27FC236}">
                <a16:creationId xmlns:a16="http://schemas.microsoft.com/office/drawing/2014/main" id="{57BB6D14-CC24-4FF8-844E-A8D1FF78BAF0}"/>
              </a:ext>
            </a:extLst>
          </p:cNvPr>
          <p:cNvPicPr>
            <a:picLocks noChangeAspect="1"/>
          </p:cNvPicPr>
          <p:nvPr/>
        </p:nvPicPr>
        <p:blipFill>
          <a:blip r:embed="rId6"/>
          <a:stretch>
            <a:fillRect/>
          </a:stretch>
        </p:blipFill>
        <p:spPr>
          <a:xfrm>
            <a:off x="9136952" y="2283046"/>
            <a:ext cx="1726569" cy="2402808"/>
          </a:xfrm>
          <a:prstGeom prst="rect">
            <a:avLst/>
          </a:prstGeom>
        </p:spPr>
      </p:pic>
      <p:pic>
        <p:nvPicPr>
          <p:cNvPr id="20" name="Picture 19">
            <a:extLst>
              <a:ext uri="{FF2B5EF4-FFF2-40B4-BE49-F238E27FC236}">
                <a16:creationId xmlns:a16="http://schemas.microsoft.com/office/drawing/2014/main" id="{BFFDD301-2235-4C90-B684-3D0676D84CA8}"/>
              </a:ext>
            </a:extLst>
          </p:cNvPr>
          <p:cNvPicPr>
            <a:picLocks noChangeAspect="1"/>
          </p:cNvPicPr>
          <p:nvPr/>
        </p:nvPicPr>
        <p:blipFill>
          <a:blip r:embed="rId7"/>
          <a:stretch>
            <a:fillRect/>
          </a:stretch>
        </p:blipFill>
        <p:spPr>
          <a:xfrm>
            <a:off x="9988593" y="1790175"/>
            <a:ext cx="1448835" cy="821387"/>
          </a:xfrm>
          <a:prstGeom prst="rect">
            <a:avLst/>
          </a:prstGeom>
        </p:spPr>
      </p:pic>
      <p:grpSp>
        <p:nvGrpSpPr>
          <p:cNvPr id="23" name="Group 22">
            <a:extLst>
              <a:ext uri="{FF2B5EF4-FFF2-40B4-BE49-F238E27FC236}">
                <a16:creationId xmlns:a16="http://schemas.microsoft.com/office/drawing/2014/main" id="{2A6242AA-815E-4860-A9C3-CD1AE6CE6C71}"/>
              </a:ext>
            </a:extLst>
          </p:cNvPr>
          <p:cNvGrpSpPr/>
          <p:nvPr/>
        </p:nvGrpSpPr>
        <p:grpSpPr>
          <a:xfrm>
            <a:off x="10307457" y="2606030"/>
            <a:ext cx="1152690" cy="1032205"/>
            <a:chOff x="6849730" y="3302860"/>
            <a:chExt cx="1156456" cy="777987"/>
          </a:xfrm>
        </p:grpSpPr>
        <p:pic>
          <p:nvPicPr>
            <p:cNvPr id="21" name="Picture 20">
              <a:extLst>
                <a:ext uri="{FF2B5EF4-FFF2-40B4-BE49-F238E27FC236}">
                  <a16:creationId xmlns:a16="http://schemas.microsoft.com/office/drawing/2014/main" id="{095440C8-8C12-4E95-9FDB-2EA8B257C41E}"/>
                </a:ext>
              </a:extLst>
            </p:cNvPr>
            <p:cNvPicPr>
              <a:picLocks noChangeAspect="1"/>
            </p:cNvPicPr>
            <p:nvPr/>
          </p:nvPicPr>
          <p:blipFill>
            <a:blip r:embed="rId8"/>
            <a:stretch>
              <a:fillRect/>
            </a:stretch>
          </p:blipFill>
          <p:spPr>
            <a:xfrm>
              <a:off x="6871510" y="3585770"/>
              <a:ext cx="472771" cy="495077"/>
            </a:xfrm>
            <a:prstGeom prst="rect">
              <a:avLst/>
            </a:prstGeom>
          </p:spPr>
        </p:pic>
        <p:sp>
          <p:nvSpPr>
            <p:cNvPr id="22" name="TextBox 21">
              <a:extLst>
                <a:ext uri="{FF2B5EF4-FFF2-40B4-BE49-F238E27FC236}">
                  <a16:creationId xmlns:a16="http://schemas.microsoft.com/office/drawing/2014/main" id="{8C37CA66-A4BB-4DEC-A74E-5732B1170743}"/>
                </a:ext>
              </a:extLst>
            </p:cNvPr>
            <p:cNvSpPr txBox="1"/>
            <p:nvPr/>
          </p:nvSpPr>
          <p:spPr>
            <a:xfrm>
              <a:off x="6849730" y="3302860"/>
              <a:ext cx="1156456" cy="627864"/>
            </a:xfrm>
            <a:prstGeom prst="rect">
              <a:avLst/>
            </a:prstGeom>
            <a:noFill/>
          </p:spPr>
          <p:txBody>
            <a:bodyPr wrap="square" lIns="182880" tIns="146304" rIns="182880" bIns="146304" rtlCol="0">
              <a:spAutoFit/>
            </a:bodyPr>
            <a:lstStyle/>
            <a:p>
              <a:pPr algn="r">
                <a:lnSpc>
                  <a:spcPct val="90000"/>
                </a:lnSpc>
                <a:spcAft>
                  <a:spcPts val="600"/>
                </a:spcAft>
              </a:pPr>
              <a:r>
                <a:rPr lang="en-US" sz="1200" b="1">
                  <a:gradFill>
                    <a:gsLst>
                      <a:gs pos="2917">
                        <a:schemeClr val="tx1"/>
                      </a:gs>
                      <a:gs pos="30000">
                        <a:schemeClr val="tx1"/>
                      </a:gs>
                    </a:gsLst>
                    <a:lin ang="5400000" scaled="0"/>
                  </a:gradFill>
                </a:rPr>
                <a:t>Federation Services</a:t>
              </a:r>
            </a:p>
          </p:txBody>
        </p:sp>
      </p:grpSp>
      <p:grpSp>
        <p:nvGrpSpPr>
          <p:cNvPr id="27" name="Group 26">
            <a:extLst>
              <a:ext uri="{FF2B5EF4-FFF2-40B4-BE49-F238E27FC236}">
                <a16:creationId xmlns:a16="http://schemas.microsoft.com/office/drawing/2014/main" id="{7275E07C-FB7A-4D2C-869F-90D6A47A645F}"/>
              </a:ext>
            </a:extLst>
          </p:cNvPr>
          <p:cNvGrpSpPr/>
          <p:nvPr/>
        </p:nvGrpSpPr>
        <p:grpSpPr>
          <a:xfrm>
            <a:off x="10779616" y="5565514"/>
            <a:ext cx="1315624" cy="1174661"/>
            <a:chOff x="9168739" y="4786953"/>
            <a:chExt cx="1315624" cy="1174661"/>
          </a:xfrm>
        </p:grpSpPr>
        <p:pic>
          <p:nvPicPr>
            <p:cNvPr id="25" name="Graphic 24" descr="Teacher">
              <a:extLst>
                <a:ext uri="{FF2B5EF4-FFF2-40B4-BE49-F238E27FC236}">
                  <a16:creationId xmlns:a16="http://schemas.microsoft.com/office/drawing/2014/main" id="{4179D662-69B5-477A-BB45-D704AF49B1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68739" y="4786953"/>
              <a:ext cx="914400" cy="914400"/>
            </a:xfrm>
            <a:prstGeom prst="rect">
              <a:avLst/>
            </a:prstGeom>
          </p:spPr>
        </p:pic>
        <p:sp>
          <p:nvSpPr>
            <p:cNvPr id="26" name="TextBox 25">
              <a:extLst>
                <a:ext uri="{FF2B5EF4-FFF2-40B4-BE49-F238E27FC236}">
                  <a16:creationId xmlns:a16="http://schemas.microsoft.com/office/drawing/2014/main" id="{BFE6CA26-8D44-4F92-9E5B-2A89DF334C77}"/>
                </a:ext>
              </a:extLst>
            </p:cNvPr>
            <p:cNvSpPr txBox="1"/>
            <p:nvPr/>
          </p:nvSpPr>
          <p:spPr>
            <a:xfrm>
              <a:off x="9427975" y="5389150"/>
              <a:ext cx="1056388" cy="572464"/>
            </a:xfrm>
            <a:prstGeom prst="rect">
              <a:avLst/>
            </a:prstGeom>
            <a:noFill/>
          </p:spPr>
          <p:txBody>
            <a:bodyPr wrap="square" lIns="182880" tIns="146304" rIns="182880" bIns="146304" rtlCol="0">
              <a:spAutoFit/>
            </a:bodyPr>
            <a:lstStyle/>
            <a:p>
              <a:pPr>
                <a:lnSpc>
                  <a:spcPct val="90000"/>
                </a:lnSpc>
                <a:spcAft>
                  <a:spcPts val="600"/>
                </a:spcAft>
              </a:pPr>
              <a:r>
                <a:rPr lang="en-US" sz="2000" b="1">
                  <a:solidFill>
                    <a:srgbClr val="FF0000"/>
                  </a:solidFill>
                  <a:latin typeface="Segoe UI" panose="020B0502040204020203" pitchFamily="34" charset="0"/>
                  <a:cs typeface="Segoe UI" panose="020B0502040204020203" pitchFamily="34" charset="0"/>
                </a:rPr>
                <a:t>Users</a:t>
              </a:r>
            </a:p>
          </p:txBody>
        </p:sp>
      </p:grpSp>
      <p:grpSp>
        <p:nvGrpSpPr>
          <p:cNvPr id="29" name="Group 28">
            <a:extLst>
              <a:ext uri="{FF2B5EF4-FFF2-40B4-BE49-F238E27FC236}">
                <a16:creationId xmlns:a16="http://schemas.microsoft.com/office/drawing/2014/main" id="{24625845-3573-4934-9648-58CCF40D6EA7}"/>
              </a:ext>
            </a:extLst>
          </p:cNvPr>
          <p:cNvGrpSpPr/>
          <p:nvPr/>
        </p:nvGrpSpPr>
        <p:grpSpPr>
          <a:xfrm>
            <a:off x="6250971" y="2258909"/>
            <a:ext cx="2093324" cy="1042320"/>
            <a:chOff x="4302209" y="2345771"/>
            <a:chExt cx="2093324" cy="1042320"/>
          </a:xfrm>
        </p:grpSpPr>
        <p:pic>
          <p:nvPicPr>
            <p:cNvPr id="9" name="Picture 8">
              <a:extLst>
                <a:ext uri="{FF2B5EF4-FFF2-40B4-BE49-F238E27FC236}">
                  <a16:creationId xmlns:a16="http://schemas.microsoft.com/office/drawing/2014/main" id="{C6721B00-7ED9-4920-965B-C8E4305494F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02209" y="2759306"/>
              <a:ext cx="847604" cy="628785"/>
            </a:xfrm>
            <a:prstGeom prst="rect">
              <a:avLst/>
            </a:prstGeom>
          </p:spPr>
        </p:pic>
        <p:sp>
          <p:nvSpPr>
            <p:cNvPr id="28" name="TextBox 27">
              <a:extLst>
                <a:ext uri="{FF2B5EF4-FFF2-40B4-BE49-F238E27FC236}">
                  <a16:creationId xmlns:a16="http://schemas.microsoft.com/office/drawing/2014/main" id="{8315EA5C-0EE3-482C-AA0C-B0FF4EF1AFD8}"/>
                </a:ext>
              </a:extLst>
            </p:cNvPr>
            <p:cNvSpPr txBox="1"/>
            <p:nvPr/>
          </p:nvSpPr>
          <p:spPr>
            <a:xfrm>
              <a:off x="4404861" y="2345771"/>
              <a:ext cx="1990672" cy="544765"/>
            </a:xfrm>
            <a:prstGeom prst="rect">
              <a:avLst/>
            </a:prstGeom>
            <a:noFill/>
          </p:spPr>
          <p:txBody>
            <a:bodyPr wrap="square" lIns="182880" tIns="146304" rIns="182880" bIns="146304" rtlCol="0">
              <a:spAutoFit/>
            </a:bodyPr>
            <a:lstStyle/>
            <a:p>
              <a:pPr>
                <a:lnSpc>
                  <a:spcPct val="90000"/>
                </a:lnSpc>
                <a:spcAft>
                  <a:spcPts val="600"/>
                </a:spcAft>
              </a:pPr>
              <a:r>
                <a:rPr lang="en-US"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Border Router</a:t>
              </a:r>
            </a:p>
          </p:txBody>
        </p:sp>
      </p:grpSp>
      <p:cxnSp>
        <p:nvCxnSpPr>
          <p:cNvPr id="33" name="Straight Connector 32">
            <a:extLst>
              <a:ext uri="{FF2B5EF4-FFF2-40B4-BE49-F238E27FC236}">
                <a16:creationId xmlns:a16="http://schemas.microsoft.com/office/drawing/2014/main" id="{02634491-62CE-425D-9573-C2EB92EEBC5A}"/>
              </a:ext>
            </a:extLst>
          </p:cNvPr>
          <p:cNvCxnSpPr>
            <a:cxnSpLocks/>
          </p:cNvCxnSpPr>
          <p:nvPr/>
        </p:nvCxnSpPr>
        <p:spPr>
          <a:xfrm flipV="1">
            <a:off x="5985243" y="3217209"/>
            <a:ext cx="429472" cy="577754"/>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BCB0A6-0741-4BF8-897B-1AE8C4040D1F}"/>
              </a:ext>
            </a:extLst>
          </p:cNvPr>
          <p:cNvCxnSpPr>
            <a:cxnSpLocks/>
            <a:endCxn id="9" idx="3"/>
          </p:cNvCxnSpPr>
          <p:nvPr/>
        </p:nvCxnSpPr>
        <p:spPr>
          <a:xfrm flipH="1">
            <a:off x="7098575" y="2803674"/>
            <a:ext cx="2452972" cy="183163"/>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384BEE-9EFC-416B-AF3B-F2FE3DE74AD8}"/>
              </a:ext>
            </a:extLst>
          </p:cNvPr>
          <p:cNvCxnSpPr>
            <a:cxnSpLocks/>
          </p:cNvCxnSpPr>
          <p:nvPr/>
        </p:nvCxnSpPr>
        <p:spPr>
          <a:xfrm flipH="1" flipV="1">
            <a:off x="6819706" y="3232315"/>
            <a:ext cx="4146037" cy="2580762"/>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00704E1A-1C0C-4B3D-8304-E1B6C7474760}"/>
              </a:ext>
            </a:extLst>
          </p:cNvPr>
          <p:cNvGrpSpPr/>
          <p:nvPr/>
        </p:nvGrpSpPr>
        <p:grpSpPr>
          <a:xfrm>
            <a:off x="7756824" y="5478429"/>
            <a:ext cx="1549021" cy="959037"/>
            <a:chOff x="4958206" y="5067736"/>
            <a:chExt cx="1549021" cy="959037"/>
          </a:xfrm>
        </p:grpSpPr>
        <p:pic>
          <p:nvPicPr>
            <p:cNvPr id="45" name="Picture 44">
              <a:extLst>
                <a:ext uri="{FF2B5EF4-FFF2-40B4-BE49-F238E27FC236}">
                  <a16:creationId xmlns:a16="http://schemas.microsoft.com/office/drawing/2014/main" id="{5DC5673D-D7A9-4848-B0F4-E8E16B8E24F1}"/>
                </a:ext>
              </a:extLst>
            </p:cNvPr>
            <p:cNvPicPr>
              <a:picLocks noChangeAspect="1"/>
            </p:cNvPicPr>
            <p:nvPr/>
          </p:nvPicPr>
          <p:blipFill>
            <a:blip r:embed="rId12"/>
            <a:stretch>
              <a:fillRect/>
            </a:stretch>
          </p:blipFill>
          <p:spPr>
            <a:xfrm>
              <a:off x="5662465" y="5067736"/>
              <a:ext cx="844762" cy="844762"/>
            </a:xfrm>
            <a:prstGeom prst="rect">
              <a:avLst/>
            </a:prstGeom>
          </p:spPr>
        </p:pic>
        <p:sp>
          <p:nvSpPr>
            <p:cNvPr id="46" name="TextBox 45">
              <a:extLst>
                <a:ext uri="{FF2B5EF4-FFF2-40B4-BE49-F238E27FC236}">
                  <a16:creationId xmlns:a16="http://schemas.microsoft.com/office/drawing/2014/main" id="{8F2E0F0A-F2DC-4033-84D9-742C08C97C5E}"/>
                </a:ext>
              </a:extLst>
            </p:cNvPr>
            <p:cNvSpPr txBox="1"/>
            <p:nvPr/>
          </p:nvSpPr>
          <p:spPr>
            <a:xfrm>
              <a:off x="4958206" y="5288109"/>
              <a:ext cx="1135900" cy="738664"/>
            </a:xfrm>
            <a:prstGeom prst="rect">
              <a:avLst/>
            </a:prstGeom>
            <a:noFill/>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Input Devices</a:t>
              </a:r>
            </a:p>
          </p:txBody>
        </p:sp>
      </p:grpSp>
      <p:cxnSp>
        <p:nvCxnSpPr>
          <p:cNvPr id="48" name="Straight Connector 47">
            <a:extLst>
              <a:ext uri="{FF2B5EF4-FFF2-40B4-BE49-F238E27FC236}">
                <a16:creationId xmlns:a16="http://schemas.microsoft.com/office/drawing/2014/main" id="{6D74AFFF-DB28-4102-B882-19D777C1CDBB}"/>
              </a:ext>
            </a:extLst>
          </p:cNvPr>
          <p:cNvCxnSpPr>
            <a:cxnSpLocks/>
          </p:cNvCxnSpPr>
          <p:nvPr/>
        </p:nvCxnSpPr>
        <p:spPr>
          <a:xfrm flipH="1" flipV="1">
            <a:off x="6801185" y="3237767"/>
            <a:ext cx="1934543" cy="2309576"/>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843C470-EFD8-40CB-B471-95E8EF4509BC}"/>
              </a:ext>
            </a:extLst>
          </p:cNvPr>
          <p:cNvPicPr>
            <a:picLocks noChangeAspect="1"/>
          </p:cNvPicPr>
          <p:nvPr/>
        </p:nvPicPr>
        <p:blipFill>
          <a:blip r:embed="rId13"/>
          <a:stretch>
            <a:fillRect/>
          </a:stretch>
        </p:blipFill>
        <p:spPr>
          <a:xfrm>
            <a:off x="2012595" y="5012483"/>
            <a:ext cx="1028730" cy="1281955"/>
          </a:xfrm>
          <a:prstGeom prst="rect">
            <a:avLst/>
          </a:prstGeom>
        </p:spPr>
      </p:pic>
      <p:sp>
        <p:nvSpPr>
          <p:cNvPr id="34" name="Speech Bubble: Rectangle 33">
            <a:extLst>
              <a:ext uri="{FF2B5EF4-FFF2-40B4-BE49-F238E27FC236}">
                <a16:creationId xmlns:a16="http://schemas.microsoft.com/office/drawing/2014/main" id="{33A70EC8-A932-48CA-BE6F-628CD7DDFEFE}"/>
              </a:ext>
            </a:extLst>
          </p:cNvPr>
          <p:cNvSpPr/>
          <p:nvPr/>
        </p:nvSpPr>
        <p:spPr bwMode="auto">
          <a:xfrm>
            <a:off x="227753" y="3336337"/>
            <a:ext cx="1816355" cy="1346108"/>
          </a:xfrm>
          <a:prstGeom prst="wedgeRectCallout">
            <a:avLst>
              <a:gd name="adj1" fmla="val 65775"/>
              <a:gd name="adj2" fmla="val 78816"/>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Consume events, alerts, and performance information.</a:t>
            </a:r>
          </a:p>
        </p:txBody>
      </p:sp>
      <p:cxnSp>
        <p:nvCxnSpPr>
          <p:cNvPr id="35" name="Straight Connector 34">
            <a:extLst>
              <a:ext uri="{FF2B5EF4-FFF2-40B4-BE49-F238E27FC236}">
                <a16:creationId xmlns:a16="http://schemas.microsoft.com/office/drawing/2014/main" id="{01BDE868-9525-4859-BAE1-58C54C92AD20}"/>
              </a:ext>
            </a:extLst>
          </p:cNvPr>
          <p:cNvCxnSpPr>
            <a:cxnSpLocks/>
            <a:endCxn id="9" idx="1"/>
          </p:cNvCxnSpPr>
          <p:nvPr/>
        </p:nvCxnSpPr>
        <p:spPr>
          <a:xfrm flipV="1">
            <a:off x="2727968" y="2986837"/>
            <a:ext cx="3523003" cy="2119588"/>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F0268E2-3AB4-498D-96A3-7423749A3F45}"/>
              </a:ext>
            </a:extLst>
          </p:cNvPr>
          <p:cNvPicPr>
            <a:picLocks noChangeAspect="1"/>
          </p:cNvPicPr>
          <p:nvPr/>
        </p:nvPicPr>
        <p:blipFill>
          <a:blip r:embed="rId14"/>
          <a:stretch>
            <a:fillRect/>
          </a:stretch>
        </p:blipFill>
        <p:spPr>
          <a:xfrm>
            <a:off x="3195308" y="2064327"/>
            <a:ext cx="1263508" cy="1350920"/>
          </a:xfrm>
          <a:prstGeom prst="rect">
            <a:avLst/>
          </a:prstGeom>
        </p:spPr>
      </p:pic>
      <p:sp>
        <p:nvSpPr>
          <p:cNvPr id="39" name="Speech Bubble: Rectangle 38">
            <a:extLst>
              <a:ext uri="{FF2B5EF4-FFF2-40B4-BE49-F238E27FC236}">
                <a16:creationId xmlns:a16="http://schemas.microsoft.com/office/drawing/2014/main" id="{47DCDC01-6380-463E-A9ED-1357CBC77C07}"/>
              </a:ext>
            </a:extLst>
          </p:cNvPr>
          <p:cNvSpPr/>
          <p:nvPr/>
        </p:nvSpPr>
        <p:spPr bwMode="auto">
          <a:xfrm>
            <a:off x="4537268" y="1661979"/>
            <a:ext cx="1816355" cy="917576"/>
          </a:xfrm>
          <a:prstGeom prst="wedgeRectCallout">
            <a:avLst>
              <a:gd name="adj1" fmla="val -87160"/>
              <a:gd name="adj2" fmla="val 47108"/>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Manage VMs and adjacent infrastructure</a:t>
            </a:r>
          </a:p>
        </p:txBody>
      </p:sp>
      <p:cxnSp>
        <p:nvCxnSpPr>
          <p:cNvPr id="41" name="Straight Connector 40">
            <a:extLst>
              <a:ext uri="{FF2B5EF4-FFF2-40B4-BE49-F238E27FC236}">
                <a16:creationId xmlns:a16="http://schemas.microsoft.com/office/drawing/2014/main" id="{CC2C69F9-227E-4890-B458-908E2EE9A884}"/>
              </a:ext>
            </a:extLst>
          </p:cNvPr>
          <p:cNvCxnSpPr>
            <a:cxnSpLocks/>
            <a:endCxn id="9" idx="1"/>
          </p:cNvCxnSpPr>
          <p:nvPr/>
        </p:nvCxnSpPr>
        <p:spPr>
          <a:xfrm>
            <a:off x="4253345" y="2887694"/>
            <a:ext cx="1997626" cy="99143"/>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Speech Bubble: Rectangle 42">
            <a:extLst>
              <a:ext uri="{FF2B5EF4-FFF2-40B4-BE49-F238E27FC236}">
                <a16:creationId xmlns:a16="http://schemas.microsoft.com/office/drawing/2014/main" id="{2F312BE0-C758-44BB-87AF-BA50D298D45A}"/>
              </a:ext>
            </a:extLst>
          </p:cNvPr>
          <p:cNvSpPr/>
          <p:nvPr/>
        </p:nvSpPr>
        <p:spPr bwMode="auto">
          <a:xfrm>
            <a:off x="943560" y="2179569"/>
            <a:ext cx="1816355" cy="917576"/>
          </a:xfrm>
          <a:prstGeom prst="wedgeRectCallout">
            <a:avLst>
              <a:gd name="adj1" fmla="val 87132"/>
              <a:gd name="adj2" fmla="val -8003"/>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This could run as VMs inside Azure Stack</a:t>
            </a:r>
          </a:p>
        </p:txBody>
      </p:sp>
      <p:pic>
        <p:nvPicPr>
          <p:cNvPr id="18" name="Picture 17">
            <a:extLst>
              <a:ext uri="{FF2B5EF4-FFF2-40B4-BE49-F238E27FC236}">
                <a16:creationId xmlns:a16="http://schemas.microsoft.com/office/drawing/2014/main" id="{3C999C9D-0A60-41D1-9C6B-855D410FB39F}"/>
              </a:ext>
            </a:extLst>
          </p:cNvPr>
          <p:cNvPicPr>
            <a:picLocks noChangeAspect="1"/>
          </p:cNvPicPr>
          <p:nvPr/>
        </p:nvPicPr>
        <p:blipFill>
          <a:blip r:embed="rId15"/>
          <a:stretch>
            <a:fillRect/>
          </a:stretch>
        </p:blipFill>
        <p:spPr>
          <a:xfrm>
            <a:off x="4844651" y="978626"/>
            <a:ext cx="1201588" cy="917576"/>
          </a:xfrm>
          <a:prstGeom prst="rect">
            <a:avLst/>
          </a:prstGeom>
        </p:spPr>
      </p:pic>
      <p:cxnSp>
        <p:nvCxnSpPr>
          <p:cNvPr id="49" name="Straight Connector 48">
            <a:extLst>
              <a:ext uri="{FF2B5EF4-FFF2-40B4-BE49-F238E27FC236}">
                <a16:creationId xmlns:a16="http://schemas.microsoft.com/office/drawing/2014/main" id="{9C4F5D25-B29B-413C-8E4D-CB56342073FB}"/>
              </a:ext>
            </a:extLst>
          </p:cNvPr>
          <p:cNvCxnSpPr>
            <a:cxnSpLocks/>
          </p:cNvCxnSpPr>
          <p:nvPr/>
        </p:nvCxnSpPr>
        <p:spPr>
          <a:xfrm>
            <a:off x="5629321" y="1845374"/>
            <a:ext cx="785394" cy="876827"/>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Speech Bubble: Rectangle 57">
            <a:extLst>
              <a:ext uri="{FF2B5EF4-FFF2-40B4-BE49-F238E27FC236}">
                <a16:creationId xmlns:a16="http://schemas.microsoft.com/office/drawing/2014/main" id="{FF3B7F7D-C3D9-4575-898D-33F2CF7FD4F4}"/>
              </a:ext>
            </a:extLst>
          </p:cNvPr>
          <p:cNvSpPr/>
          <p:nvPr/>
        </p:nvSpPr>
        <p:spPr bwMode="auto">
          <a:xfrm>
            <a:off x="6299672" y="213543"/>
            <a:ext cx="2248583" cy="1095751"/>
          </a:xfrm>
          <a:prstGeom prst="wedgeRectCallout">
            <a:avLst>
              <a:gd name="adj1" fmla="val -68442"/>
              <a:gd name="adj2" fmla="val 64656"/>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Backing up workloads to an external server will likely be important</a:t>
            </a:r>
          </a:p>
        </p:txBody>
      </p:sp>
      <p:pic>
        <p:nvPicPr>
          <p:cNvPr id="30" name="Picture 29">
            <a:extLst>
              <a:ext uri="{FF2B5EF4-FFF2-40B4-BE49-F238E27FC236}">
                <a16:creationId xmlns:a16="http://schemas.microsoft.com/office/drawing/2014/main" id="{3C43D45A-A906-4C46-8538-713199A1F77D}"/>
              </a:ext>
            </a:extLst>
          </p:cNvPr>
          <p:cNvPicPr>
            <a:picLocks noChangeAspect="1"/>
          </p:cNvPicPr>
          <p:nvPr/>
        </p:nvPicPr>
        <p:blipFill>
          <a:blip r:embed="rId16"/>
          <a:stretch>
            <a:fillRect/>
          </a:stretch>
        </p:blipFill>
        <p:spPr>
          <a:xfrm>
            <a:off x="5988522" y="1651805"/>
            <a:ext cx="536972" cy="442559"/>
          </a:xfrm>
          <a:prstGeom prst="rect">
            <a:avLst/>
          </a:prstGeom>
        </p:spPr>
      </p:pic>
      <p:sp>
        <p:nvSpPr>
          <p:cNvPr id="59" name="Speech Bubble: Rectangle 58">
            <a:extLst>
              <a:ext uri="{FF2B5EF4-FFF2-40B4-BE49-F238E27FC236}">
                <a16:creationId xmlns:a16="http://schemas.microsoft.com/office/drawing/2014/main" id="{BA0EA0CC-B014-4624-9751-78DEEE153BA3}"/>
              </a:ext>
            </a:extLst>
          </p:cNvPr>
          <p:cNvSpPr/>
          <p:nvPr/>
        </p:nvSpPr>
        <p:spPr bwMode="auto">
          <a:xfrm>
            <a:off x="7371534" y="1391025"/>
            <a:ext cx="2248583" cy="836412"/>
          </a:xfrm>
          <a:prstGeom prst="wedgeRectCallout">
            <a:avLst>
              <a:gd name="adj1" fmla="val -85078"/>
              <a:gd name="adj2" fmla="val 1330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With a shared folder for Azure Stack backup</a:t>
            </a:r>
          </a:p>
        </p:txBody>
      </p:sp>
      <p:sp>
        <p:nvSpPr>
          <p:cNvPr id="38" name="Speech Bubble: Rectangle 37">
            <a:extLst>
              <a:ext uri="{FF2B5EF4-FFF2-40B4-BE49-F238E27FC236}">
                <a16:creationId xmlns:a16="http://schemas.microsoft.com/office/drawing/2014/main" id="{B7A69411-9667-4017-AC06-74745D5BF017}"/>
              </a:ext>
            </a:extLst>
          </p:cNvPr>
          <p:cNvSpPr/>
          <p:nvPr/>
        </p:nvSpPr>
        <p:spPr bwMode="auto">
          <a:xfrm>
            <a:off x="10112524" y="962680"/>
            <a:ext cx="2248583" cy="538832"/>
          </a:xfrm>
          <a:prstGeom prst="wedgeRectCallout">
            <a:avLst>
              <a:gd name="adj1" fmla="val -51742"/>
              <a:gd name="adj2" fmla="val 162931"/>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CRL, DNS, Time</a:t>
            </a:r>
          </a:p>
        </p:txBody>
      </p:sp>
    </p:spTree>
    <p:custDataLst>
      <p:tags r:id="rId1"/>
    </p:custDataLst>
    <p:extLst>
      <p:ext uri="{BB962C8B-B14F-4D97-AF65-F5344CB8AC3E}">
        <p14:creationId xmlns:p14="http://schemas.microsoft.com/office/powerpoint/2010/main" val="1313036757"/>
      </p:ext>
    </p:extLst>
  </p:cSld>
  <p:clrMapOvr>
    <a:masterClrMapping/>
  </p:clrMapOvr>
  <p:transition advTm="9482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2"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xit" presetSubtype="0" fill="hold" grpId="1" nodeType="withEffect">
                                  <p:stCondLst>
                                    <p:cond delay="0"/>
                                  </p:stCondLst>
                                  <p:childTnLst>
                                    <p:animEffect transition="out" filter="fade">
                                      <p:cBhvr>
                                        <p:cTn id="47" dur="500"/>
                                        <p:tgtEl>
                                          <p:spTgt spid="39"/>
                                        </p:tgtEl>
                                      </p:cBhvr>
                                    </p:animEffect>
                                    <p:set>
                                      <p:cBhvr>
                                        <p:cTn id="48" dur="1" fill="hold">
                                          <p:stCondLst>
                                            <p:cond delay="499"/>
                                          </p:stCondLst>
                                        </p:cTn>
                                        <p:tgtEl>
                                          <p:spTgt spid="3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41"/>
                                        </p:tgtEl>
                                      </p:cBhvr>
                                    </p:animEffect>
                                    <p:set>
                                      <p:cBhvr>
                                        <p:cTn id="53" dur="1" fill="hold">
                                          <p:stCondLst>
                                            <p:cond delay="499"/>
                                          </p:stCondLst>
                                        </p:cTn>
                                        <p:tgtEl>
                                          <p:spTgt spid="41"/>
                                        </p:tgtEl>
                                        <p:attrNameLst>
                                          <p:attrName>style.visibility</p:attrName>
                                        </p:attrNameLst>
                                      </p:cBhvr>
                                      <p:to>
                                        <p:strVal val="hidden"/>
                                      </p:to>
                                    </p:set>
                                  </p:childTnLst>
                                </p:cTn>
                              </p:par>
                            </p:childTnLst>
                          </p:cTn>
                        </p:par>
                        <p:par>
                          <p:cTn id="54" fill="hold">
                            <p:stCondLst>
                              <p:cond delay="500"/>
                            </p:stCondLst>
                            <p:childTnLst>
                              <p:par>
                                <p:cTn id="55" presetID="6" presetClass="emph" presetSubtype="0" fill="hold" nodeType="afterEffect">
                                  <p:stCondLst>
                                    <p:cond delay="0"/>
                                  </p:stCondLst>
                                  <p:childTnLst>
                                    <p:animScale>
                                      <p:cBhvr>
                                        <p:cTn id="56" dur="2000" fill="hold"/>
                                        <p:tgtEl>
                                          <p:spTgt spid="6"/>
                                        </p:tgtEl>
                                      </p:cBhvr>
                                      <p:by x="50000" y="50000"/>
                                    </p:animScale>
                                  </p:childTnLst>
                                </p:cTn>
                              </p:par>
                              <p:par>
                                <p:cTn id="57" presetID="6" presetClass="emph" presetSubtype="0" fill="hold" grpId="0" nodeType="withEffect">
                                  <p:stCondLst>
                                    <p:cond delay="0"/>
                                  </p:stCondLst>
                                  <p:childTnLst>
                                    <p:animScale>
                                      <p:cBhvr>
                                        <p:cTn id="58" dur="2000" fill="hold"/>
                                        <p:tgtEl>
                                          <p:spTgt spid="43"/>
                                        </p:tgtEl>
                                      </p:cBhvr>
                                      <p:by x="50000" y="50000"/>
                                    </p:animScale>
                                  </p:childTnLst>
                                </p:cTn>
                              </p:par>
                            </p:childTnLst>
                          </p:cTn>
                        </p:par>
                        <p:par>
                          <p:cTn id="59" fill="hold">
                            <p:stCondLst>
                              <p:cond delay="2500"/>
                            </p:stCondLst>
                            <p:childTnLst>
                              <p:par>
                                <p:cTn id="60" presetID="42" presetClass="path" presetSubtype="0" accel="50000" decel="50000" fill="hold" nodeType="afterEffect">
                                  <p:stCondLst>
                                    <p:cond delay="0"/>
                                  </p:stCondLst>
                                  <p:childTnLst>
                                    <p:animMotion origin="layout" path="M -1.04161E-6 -1.57512E-6 L 0.10033 0.32501 " pathEditMode="relative" rAng="0" ptsTypes="AA">
                                      <p:cBhvr>
                                        <p:cTn id="61" dur="2000" fill="hold"/>
                                        <p:tgtEl>
                                          <p:spTgt spid="6"/>
                                        </p:tgtEl>
                                        <p:attrNameLst>
                                          <p:attrName>ppt_x</p:attrName>
                                          <p:attrName>ppt_y</p:attrName>
                                        </p:attrNameLst>
                                      </p:cBhvr>
                                      <p:rCtr x="5017" y="16251"/>
                                    </p:animMotion>
                                  </p:childTnLst>
                                </p:cTn>
                              </p:par>
                              <p:par>
                                <p:cTn id="62" presetID="42" presetClass="path" presetSubtype="0" accel="50000" decel="50000" fill="hold" grpId="1" nodeType="withEffect">
                                  <p:stCondLst>
                                    <p:cond delay="0"/>
                                  </p:stCondLst>
                                  <p:childTnLst>
                                    <p:animMotion origin="layout" path="M 1.60327E-6 -2.89151E-6 L 0.17909 0.3552 " pathEditMode="relative" rAng="0" ptsTypes="AA">
                                      <p:cBhvr>
                                        <p:cTn id="63" dur="2000" fill="hold"/>
                                        <p:tgtEl>
                                          <p:spTgt spid="43"/>
                                        </p:tgtEl>
                                        <p:attrNameLst>
                                          <p:attrName>ppt_x</p:attrName>
                                          <p:attrName>ppt_y</p:attrName>
                                        </p:attrNameLst>
                                      </p:cBhvr>
                                      <p:rCtr x="8948" y="17749"/>
                                    </p:animMotion>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2" presetClass="entr" presetSubtype="0" fill="hold"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1000"/>
                                        <p:tgtEl>
                                          <p:spTgt spid="49"/>
                                        </p:tgtEl>
                                      </p:cBhvr>
                                    </p:animEffect>
                                    <p:anim calcmode="lin" valueType="num">
                                      <p:cBhvr>
                                        <p:cTn id="75" dur="1000" fill="hold"/>
                                        <p:tgtEl>
                                          <p:spTgt spid="49"/>
                                        </p:tgtEl>
                                        <p:attrNameLst>
                                          <p:attrName>ppt_x</p:attrName>
                                        </p:attrNameLst>
                                      </p:cBhvr>
                                      <p:tavLst>
                                        <p:tav tm="0">
                                          <p:val>
                                            <p:strVal val="#ppt_x"/>
                                          </p:val>
                                        </p:tav>
                                        <p:tav tm="100000">
                                          <p:val>
                                            <p:strVal val="#ppt_x"/>
                                          </p:val>
                                        </p:tav>
                                      </p:tavLst>
                                    </p:anim>
                                    <p:anim calcmode="lin" valueType="num">
                                      <p:cBhvr>
                                        <p:cTn id="76" dur="1000" fill="hold"/>
                                        <p:tgtEl>
                                          <p:spTgt spid="49"/>
                                        </p:tgtEl>
                                        <p:attrNameLst>
                                          <p:attrName>ppt_y</p:attrName>
                                        </p:attrNameLst>
                                      </p:cBhvr>
                                      <p:tavLst>
                                        <p:tav tm="0">
                                          <p:val>
                                            <p:strVal val="#ppt_y+.1"/>
                                          </p:val>
                                        </p:tav>
                                        <p:tav tm="100000">
                                          <p:val>
                                            <p:strVal val="#ppt_y"/>
                                          </p:val>
                                        </p:tav>
                                      </p:tavLst>
                                    </p:anim>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1000"/>
                                        <p:tgtEl>
                                          <p:spTgt spid="30"/>
                                        </p:tgtEl>
                                      </p:cBhvr>
                                    </p:animEffect>
                                    <p:anim calcmode="lin" valueType="num">
                                      <p:cBhvr>
                                        <p:cTn id="86" dur="1000" fill="hold"/>
                                        <p:tgtEl>
                                          <p:spTgt spid="30"/>
                                        </p:tgtEl>
                                        <p:attrNameLst>
                                          <p:attrName>ppt_x</p:attrName>
                                        </p:attrNameLst>
                                      </p:cBhvr>
                                      <p:tavLst>
                                        <p:tav tm="0">
                                          <p:val>
                                            <p:strVal val="#ppt_x"/>
                                          </p:val>
                                        </p:tav>
                                        <p:tav tm="100000">
                                          <p:val>
                                            <p:strVal val="#ppt_x"/>
                                          </p:val>
                                        </p:tav>
                                      </p:tavLst>
                                    </p:anim>
                                    <p:anim calcmode="lin" valueType="num">
                                      <p:cBhvr>
                                        <p:cTn id="87" dur="1000" fill="hold"/>
                                        <p:tgtEl>
                                          <p:spTgt spid="30"/>
                                        </p:tgtEl>
                                        <p:attrNameLst>
                                          <p:attrName>ppt_y</p:attrName>
                                        </p:attrNameLst>
                                      </p:cBhvr>
                                      <p:tavLst>
                                        <p:tav tm="0">
                                          <p:val>
                                            <p:strVal val="#ppt_y+.1"/>
                                          </p:val>
                                        </p:tav>
                                        <p:tav tm="100000">
                                          <p:val>
                                            <p:strVal val="#ppt_y"/>
                                          </p:val>
                                        </p:tav>
                                      </p:tavLst>
                                    </p:anim>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fade">
                                      <p:cBhvr>
                                        <p:cTn id="9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animBg="1"/>
      <p:bldP spid="39" grpId="1" animBg="1"/>
      <p:bldP spid="43" grpId="0" animBg="1"/>
      <p:bldP spid="43" grpId="1" animBg="1"/>
      <p:bldP spid="43" grpId="2" animBg="1"/>
      <p:bldP spid="58" grpId="0" animBg="1"/>
      <p:bldP spid="59"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dirty="0"/>
              <a:t>‘Mobile’ Azure Stack – No Border Routers</a:t>
            </a:r>
          </a:p>
        </p:txBody>
      </p:sp>
      <p:grpSp>
        <p:nvGrpSpPr>
          <p:cNvPr id="14" name="Group 13">
            <a:extLst>
              <a:ext uri="{FF2B5EF4-FFF2-40B4-BE49-F238E27FC236}">
                <a16:creationId xmlns:a16="http://schemas.microsoft.com/office/drawing/2014/main" id="{DB0462A0-F811-43CB-A480-318F9E94D8C4}"/>
              </a:ext>
            </a:extLst>
          </p:cNvPr>
          <p:cNvGrpSpPr/>
          <p:nvPr/>
        </p:nvGrpSpPr>
        <p:grpSpPr>
          <a:xfrm>
            <a:off x="3058250" y="2875628"/>
            <a:ext cx="2624779" cy="2842319"/>
            <a:chOff x="3304460" y="3709246"/>
            <a:chExt cx="2095737" cy="2280068"/>
          </a:xfrm>
        </p:grpSpPr>
        <p:grpSp>
          <p:nvGrpSpPr>
            <p:cNvPr id="12" name="Group 11">
              <a:extLst>
                <a:ext uri="{FF2B5EF4-FFF2-40B4-BE49-F238E27FC236}">
                  <a16:creationId xmlns:a16="http://schemas.microsoft.com/office/drawing/2014/main" id="{D4BC7632-B50E-4D65-908D-DAD039D3EF98}"/>
                </a:ext>
              </a:extLst>
            </p:cNvPr>
            <p:cNvGrpSpPr/>
            <p:nvPr/>
          </p:nvGrpSpPr>
          <p:grpSpPr>
            <a:xfrm>
              <a:off x="3304460" y="3709246"/>
              <a:ext cx="2095737" cy="2280068"/>
              <a:chOff x="6939342" y="4015940"/>
              <a:chExt cx="2095737" cy="2280068"/>
            </a:xfrm>
          </p:grpSpPr>
          <p:pic>
            <p:nvPicPr>
              <p:cNvPr id="10" name="Picture 9">
                <a:extLst>
                  <a:ext uri="{FF2B5EF4-FFF2-40B4-BE49-F238E27FC236}">
                    <a16:creationId xmlns:a16="http://schemas.microsoft.com/office/drawing/2014/main" id="{4A356C8B-8321-4B80-A1D7-F4538B4ED1E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11031" y="4015940"/>
                <a:ext cx="1952361" cy="1816377"/>
              </a:xfrm>
              <a:prstGeom prst="rect">
                <a:avLst/>
              </a:prstGeom>
            </p:spPr>
          </p:pic>
          <p:sp>
            <p:nvSpPr>
              <p:cNvPr id="11" name="TextBox 10">
                <a:extLst>
                  <a:ext uri="{FF2B5EF4-FFF2-40B4-BE49-F238E27FC236}">
                    <a16:creationId xmlns:a16="http://schemas.microsoft.com/office/drawing/2014/main" id="{3BDB6779-3F3F-4B66-934E-7822CF73CA54}"/>
                  </a:ext>
                </a:extLst>
              </p:cNvPr>
              <p:cNvSpPr txBox="1"/>
              <p:nvPr/>
            </p:nvSpPr>
            <p:spPr>
              <a:xfrm>
                <a:off x="6939342" y="5668144"/>
                <a:ext cx="209573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Azure Stack</a:t>
                </a:r>
              </a:p>
            </p:txBody>
          </p:sp>
        </p:grpSp>
        <p:pic>
          <p:nvPicPr>
            <p:cNvPr id="13" name="Picture 12">
              <a:extLst>
                <a:ext uri="{FF2B5EF4-FFF2-40B4-BE49-F238E27FC236}">
                  <a16:creationId xmlns:a16="http://schemas.microsoft.com/office/drawing/2014/main" id="{720F9A77-273C-4ED2-9A10-589D755F956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59344" y="3833309"/>
              <a:ext cx="1185968" cy="702039"/>
            </a:xfrm>
            <a:prstGeom prst="rect">
              <a:avLst/>
            </a:prstGeom>
          </p:spPr>
        </p:pic>
      </p:grpSp>
      <p:pic>
        <p:nvPicPr>
          <p:cNvPr id="16" name="Picture 15">
            <a:extLst>
              <a:ext uri="{FF2B5EF4-FFF2-40B4-BE49-F238E27FC236}">
                <a16:creationId xmlns:a16="http://schemas.microsoft.com/office/drawing/2014/main" id="{57BB6D14-CC24-4FF8-844E-A8D1FF78BAF0}"/>
              </a:ext>
            </a:extLst>
          </p:cNvPr>
          <p:cNvPicPr>
            <a:picLocks noChangeAspect="1"/>
          </p:cNvPicPr>
          <p:nvPr/>
        </p:nvPicPr>
        <p:blipFill>
          <a:blip r:embed="rId6"/>
          <a:stretch>
            <a:fillRect/>
          </a:stretch>
        </p:blipFill>
        <p:spPr>
          <a:xfrm>
            <a:off x="5089163" y="4107233"/>
            <a:ext cx="1189973" cy="1656045"/>
          </a:xfrm>
          <a:prstGeom prst="rect">
            <a:avLst/>
          </a:prstGeom>
        </p:spPr>
      </p:pic>
      <p:grpSp>
        <p:nvGrpSpPr>
          <p:cNvPr id="29" name="Group 28">
            <a:extLst>
              <a:ext uri="{FF2B5EF4-FFF2-40B4-BE49-F238E27FC236}">
                <a16:creationId xmlns:a16="http://schemas.microsoft.com/office/drawing/2014/main" id="{24625845-3573-4934-9648-58CCF40D6EA7}"/>
              </a:ext>
            </a:extLst>
          </p:cNvPr>
          <p:cNvGrpSpPr/>
          <p:nvPr/>
        </p:nvGrpSpPr>
        <p:grpSpPr>
          <a:xfrm>
            <a:off x="4069024" y="2162137"/>
            <a:ext cx="2066678" cy="1268424"/>
            <a:chOff x="4302209" y="2119667"/>
            <a:chExt cx="2066678" cy="1268424"/>
          </a:xfrm>
        </p:grpSpPr>
        <p:pic>
          <p:nvPicPr>
            <p:cNvPr id="9" name="Picture 8">
              <a:extLst>
                <a:ext uri="{FF2B5EF4-FFF2-40B4-BE49-F238E27FC236}">
                  <a16:creationId xmlns:a16="http://schemas.microsoft.com/office/drawing/2014/main" id="{C6721B00-7ED9-4920-965B-C8E4305494F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02209" y="2759306"/>
              <a:ext cx="847604" cy="628785"/>
            </a:xfrm>
            <a:prstGeom prst="rect">
              <a:avLst/>
            </a:prstGeom>
          </p:spPr>
        </p:pic>
        <p:sp>
          <p:nvSpPr>
            <p:cNvPr id="28" name="TextBox 27">
              <a:extLst>
                <a:ext uri="{FF2B5EF4-FFF2-40B4-BE49-F238E27FC236}">
                  <a16:creationId xmlns:a16="http://schemas.microsoft.com/office/drawing/2014/main" id="{8315EA5C-0EE3-482C-AA0C-B0FF4EF1AFD8}"/>
                </a:ext>
              </a:extLst>
            </p:cNvPr>
            <p:cNvSpPr txBox="1"/>
            <p:nvPr/>
          </p:nvSpPr>
          <p:spPr>
            <a:xfrm>
              <a:off x="4378215" y="2119667"/>
              <a:ext cx="1990672" cy="794064"/>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BMC Switch Ports 41-44</a:t>
              </a:r>
            </a:p>
          </p:txBody>
        </p:sp>
      </p:grpSp>
      <p:grpSp>
        <p:nvGrpSpPr>
          <p:cNvPr id="47" name="Group 46">
            <a:extLst>
              <a:ext uri="{FF2B5EF4-FFF2-40B4-BE49-F238E27FC236}">
                <a16:creationId xmlns:a16="http://schemas.microsoft.com/office/drawing/2014/main" id="{00704E1A-1C0C-4B3D-8304-E1B6C7474760}"/>
              </a:ext>
            </a:extLst>
          </p:cNvPr>
          <p:cNvGrpSpPr/>
          <p:nvPr/>
        </p:nvGrpSpPr>
        <p:grpSpPr>
          <a:xfrm>
            <a:off x="833662" y="2372014"/>
            <a:ext cx="1549021" cy="959037"/>
            <a:chOff x="4958206" y="5067736"/>
            <a:chExt cx="1549021" cy="959037"/>
          </a:xfrm>
        </p:grpSpPr>
        <p:pic>
          <p:nvPicPr>
            <p:cNvPr id="45" name="Picture 44">
              <a:extLst>
                <a:ext uri="{FF2B5EF4-FFF2-40B4-BE49-F238E27FC236}">
                  <a16:creationId xmlns:a16="http://schemas.microsoft.com/office/drawing/2014/main" id="{5DC5673D-D7A9-4848-B0F4-E8E16B8E24F1}"/>
                </a:ext>
              </a:extLst>
            </p:cNvPr>
            <p:cNvPicPr>
              <a:picLocks noChangeAspect="1"/>
            </p:cNvPicPr>
            <p:nvPr/>
          </p:nvPicPr>
          <p:blipFill>
            <a:blip r:embed="rId8"/>
            <a:stretch>
              <a:fillRect/>
            </a:stretch>
          </p:blipFill>
          <p:spPr>
            <a:xfrm>
              <a:off x="5662465" y="5067736"/>
              <a:ext cx="844762" cy="844762"/>
            </a:xfrm>
            <a:prstGeom prst="rect">
              <a:avLst/>
            </a:prstGeom>
          </p:spPr>
        </p:pic>
        <p:sp>
          <p:nvSpPr>
            <p:cNvPr id="46" name="TextBox 45">
              <a:extLst>
                <a:ext uri="{FF2B5EF4-FFF2-40B4-BE49-F238E27FC236}">
                  <a16:creationId xmlns:a16="http://schemas.microsoft.com/office/drawing/2014/main" id="{8F2E0F0A-F2DC-4033-84D9-742C08C97C5E}"/>
                </a:ext>
              </a:extLst>
            </p:cNvPr>
            <p:cNvSpPr txBox="1"/>
            <p:nvPr/>
          </p:nvSpPr>
          <p:spPr>
            <a:xfrm>
              <a:off x="4958206" y="5288109"/>
              <a:ext cx="1135900"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Input Devices</a:t>
              </a:r>
            </a:p>
          </p:txBody>
        </p:sp>
      </p:grpSp>
      <p:cxnSp>
        <p:nvCxnSpPr>
          <p:cNvPr id="48" name="Straight Connector 47">
            <a:extLst>
              <a:ext uri="{FF2B5EF4-FFF2-40B4-BE49-F238E27FC236}">
                <a16:creationId xmlns:a16="http://schemas.microsoft.com/office/drawing/2014/main" id="{6D74AFFF-DB28-4102-B882-19D777C1CDBB}"/>
              </a:ext>
            </a:extLst>
          </p:cNvPr>
          <p:cNvCxnSpPr>
            <a:cxnSpLocks/>
            <a:stCxn id="45" idx="3"/>
            <a:endCxn id="9" idx="1"/>
          </p:cNvCxnSpPr>
          <p:nvPr/>
        </p:nvCxnSpPr>
        <p:spPr>
          <a:xfrm>
            <a:off x="2382683" y="2794395"/>
            <a:ext cx="1686341" cy="321774"/>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4F5D25-B29B-413C-8E4D-CB56342073FB}"/>
              </a:ext>
            </a:extLst>
          </p:cNvPr>
          <p:cNvCxnSpPr>
            <a:cxnSpLocks/>
            <a:endCxn id="9" idx="1"/>
          </p:cNvCxnSpPr>
          <p:nvPr/>
        </p:nvCxnSpPr>
        <p:spPr>
          <a:xfrm>
            <a:off x="3447374" y="1974706"/>
            <a:ext cx="621650" cy="1141463"/>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C43D45A-A906-4C46-8538-713199A1F77D}"/>
              </a:ext>
            </a:extLst>
          </p:cNvPr>
          <p:cNvPicPr>
            <a:picLocks noChangeAspect="1"/>
          </p:cNvPicPr>
          <p:nvPr/>
        </p:nvPicPr>
        <p:blipFill>
          <a:blip r:embed="rId9"/>
          <a:stretch>
            <a:fillRect/>
          </a:stretch>
        </p:blipFill>
        <p:spPr>
          <a:xfrm>
            <a:off x="3148353" y="1543282"/>
            <a:ext cx="536972" cy="442559"/>
          </a:xfrm>
          <a:prstGeom prst="rect">
            <a:avLst/>
          </a:prstGeom>
        </p:spPr>
      </p:pic>
      <p:sp>
        <p:nvSpPr>
          <p:cNvPr id="7" name="TextBox 6">
            <a:extLst>
              <a:ext uri="{FF2B5EF4-FFF2-40B4-BE49-F238E27FC236}">
                <a16:creationId xmlns:a16="http://schemas.microsoft.com/office/drawing/2014/main" id="{1C803B42-E587-4D1B-8B41-23111E9AF988}"/>
              </a:ext>
            </a:extLst>
          </p:cNvPr>
          <p:cNvSpPr txBox="1"/>
          <p:nvPr/>
        </p:nvSpPr>
        <p:spPr>
          <a:xfrm>
            <a:off x="3524683" y="1447925"/>
            <a:ext cx="1193995"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6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r>
              <a:rPr lang="en-CA" dirty="0"/>
              <a:t>Backup Share</a:t>
            </a:r>
          </a:p>
        </p:txBody>
      </p:sp>
      <p:pic>
        <p:nvPicPr>
          <p:cNvPr id="44" name="Picture 43">
            <a:extLst>
              <a:ext uri="{FF2B5EF4-FFF2-40B4-BE49-F238E27FC236}">
                <a16:creationId xmlns:a16="http://schemas.microsoft.com/office/drawing/2014/main" id="{3E4F83C4-2B19-4E7D-B839-ACE52BCE1EAB}"/>
              </a:ext>
            </a:extLst>
          </p:cNvPr>
          <p:cNvPicPr>
            <a:picLocks noChangeAspect="1"/>
          </p:cNvPicPr>
          <p:nvPr/>
        </p:nvPicPr>
        <p:blipFill>
          <a:blip r:embed="rId8"/>
          <a:stretch>
            <a:fillRect/>
          </a:stretch>
        </p:blipFill>
        <p:spPr>
          <a:xfrm>
            <a:off x="1809149" y="2880926"/>
            <a:ext cx="844762" cy="844762"/>
          </a:xfrm>
          <a:prstGeom prst="rect">
            <a:avLst/>
          </a:prstGeom>
        </p:spPr>
      </p:pic>
      <p:pic>
        <p:nvPicPr>
          <p:cNvPr id="51" name="Picture 50">
            <a:extLst>
              <a:ext uri="{FF2B5EF4-FFF2-40B4-BE49-F238E27FC236}">
                <a16:creationId xmlns:a16="http://schemas.microsoft.com/office/drawing/2014/main" id="{9067A7FE-74F4-4417-A928-199FC32D9E59}"/>
              </a:ext>
            </a:extLst>
          </p:cNvPr>
          <p:cNvPicPr>
            <a:picLocks noChangeAspect="1"/>
          </p:cNvPicPr>
          <p:nvPr/>
        </p:nvPicPr>
        <p:blipFill>
          <a:blip r:embed="rId8"/>
          <a:stretch>
            <a:fillRect/>
          </a:stretch>
        </p:blipFill>
        <p:spPr>
          <a:xfrm>
            <a:off x="1085096" y="1853809"/>
            <a:ext cx="844762" cy="844762"/>
          </a:xfrm>
          <a:prstGeom prst="rect">
            <a:avLst/>
          </a:prstGeom>
        </p:spPr>
      </p:pic>
      <p:cxnSp>
        <p:nvCxnSpPr>
          <p:cNvPr id="52" name="Straight Connector 51">
            <a:extLst>
              <a:ext uri="{FF2B5EF4-FFF2-40B4-BE49-F238E27FC236}">
                <a16:creationId xmlns:a16="http://schemas.microsoft.com/office/drawing/2014/main" id="{8A12028D-1703-4246-8B6C-FDC2C90B7537}"/>
              </a:ext>
            </a:extLst>
          </p:cNvPr>
          <p:cNvCxnSpPr>
            <a:cxnSpLocks/>
            <a:endCxn id="9" idx="1"/>
          </p:cNvCxnSpPr>
          <p:nvPr/>
        </p:nvCxnSpPr>
        <p:spPr>
          <a:xfrm>
            <a:off x="1881182" y="2292333"/>
            <a:ext cx="2187842" cy="823836"/>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67768BE-3223-4649-B717-67635C00A8D2}"/>
              </a:ext>
            </a:extLst>
          </p:cNvPr>
          <p:cNvCxnSpPr>
            <a:cxnSpLocks/>
            <a:stCxn id="44" idx="3"/>
          </p:cNvCxnSpPr>
          <p:nvPr/>
        </p:nvCxnSpPr>
        <p:spPr>
          <a:xfrm flipV="1">
            <a:off x="2653911" y="3116168"/>
            <a:ext cx="1365006" cy="187139"/>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Speech Bubble: Rectangle 53">
            <a:extLst>
              <a:ext uri="{FF2B5EF4-FFF2-40B4-BE49-F238E27FC236}">
                <a16:creationId xmlns:a16="http://schemas.microsoft.com/office/drawing/2014/main" id="{5F921631-FB77-4AD2-8102-54BEA4752938}"/>
              </a:ext>
            </a:extLst>
          </p:cNvPr>
          <p:cNvSpPr/>
          <p:nvPr/>
        </p:nvSpPr>
        <p:spPr bwMode="auto">
          <a:xfrm>
            <a:off x="6656310" y="4562692"/>
            <a:ext cx="3629113" cy="1656045"/>
          </a:xfrm>
          <a:prstGeom prst="wedgeRectCallout">
            <a:avLst>
              <a:gd name="adj1" fmla="val -69396"/>
              <a:gd name="adj2" fmla="val -25213"/>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With only the internal AD, and no external identity, you must use the </a:t>
            </a:r>
            <a:r>
              <a:rPr lang="en-US" sz="1600" b="1" dirty="0" err="1">
                <a:gradFill>
                  <a:gsLst>
                    <a:gs pos="0">
                      <a:srgbClr val="FFFFFF"/>
                    </a:gs>
                    <a:gs pos="100000">
                      <a:srgbClr val="FFFFFF"/>
                    </a:gs>
                  </a:gsLst>
                  <a:lin ang="5400000" scaled="0"/>
                </a:gradFill>
                <a:ea typeface="Segoe UI" pitchFamily="34" charset="0"/>
                <a:cs typeface="Segoe UI" pitchFamily="34" charset="0"/>
              </a:rPr>
              <a:t>interal</a:t>
            </a:r>
            <a:r>
              <a:rPr lang="en-US" sz="1600" b="1" dirty="0">
                <a:gradFill>
                  <a:gsLst>
                    <a:gs pos="0">
                      <a:srgbClr val="FFFFFF"/>
                    </a:gs>
                    <a:gs pos="100000">
                      <a:srgbClr val="FFFFFF"/>
                    </a:gs>
                  </a:gsLst>
                  <a:lin ang="5400000" scaled="0"/>
                </a:gradFill>
                <a:ea typeface="Segoe UI" pitchFamily="34" charset="0"/>
                <a:cs typeface="Segoe UI" pitchFamily="34" charset="0"/>
              </a:rPr>
              <a:t> </a:t>
            </a:r>
            <a:r>
              <a:rPr lang="en-US" sz="1600" b="1" i="1" dirty="0" err="1">
                <a:gradFill>
                  <a:gsLst>
                    <a:gs pos="0">
                      <a:srgbClr val="FFFFFF"/>
                    </a:gs>
                    <a:gs pos="100000">
                      <a:srgbClr val="FFFFFF"/>
                    </a:gs>
                  </a:gsLst>
                  <a:lin ang="5400000" scaled="0"/>
                </a:gradFill>
                <a:ea typeface="Segoe UI" pitchFamily="34" charset="0"/>
                <a:cs typeface="Segoe UI" pitchFamily="34" charset="0"/>
              </a:rPr>
              <a:t>CloudAdmin</a:t>
            </a:r>
            <a:r>
              <a:rPr lang="en-US" sz="1600" b="1" i="1" dirty="0">
                <a:gradFill>
                  <a:gsLst>
                    <a:gs pos="0">
                      <a:srgbClr val="FFFFFF"/>
                    </a:gs>
                    <a:gs pos="100000">
                      <a:srgbClr val="FFFFFF"/>
                    </a:gs>
                  </a:gsLst>
                  <a:lin ang="5400000" scaled="0"/>
                </a:gradFill>
                <a:ea typeface="Segoe UI" pitchFamily="34" charset="0"/>
                <a:cs typeface="Segoe UI" pitchFamily="34" charset="0"/>
              </a:rPr>
              <a:t> </a:t>
            </a:r>
            <a:r>
              <a:rPr lang="en-US" sz="1600" b="1" dirty="0">
                <a:gradFill>
                  <a:gsLst>
                    <a:gs pos="0">
                      <a:srgbClr val="FFFFFF"/>
                    </a:gs>
                    <a:gs pos="100000">
                      <a:srgbClr val="FFFFFF"/>
                    </a:gs>
                  </a:gsLst>
                  <a:lin ang="5400000" scaled="0"/>
                </a:gradFill>
                <a:ea typeface="Segoe UI" pitchFamily="34" charset="0"/>
                <a:cs typeface="Segoe UI" pitchFamily="34" charset="0"/>
              </a:rPr>
              <a:t>account or a clone for access to operator and user portal/endpoints. This scenario is for very low touch solutions.</a:t>
            </a:r>
          </a:p>
        </p:txBody>
      </p:sp>
      <p:sp>
        <p:nvSpPr>
          <p:cNvPr id="24" name="Rectangle 23">
            <a:extLst>
              <a:ext uri="{FF2B5EF4-FFF2-40B4-BE49-F238E27FC236}">
                <a16:creationId xmlns:a16="http://schemas.microsoft.com/office/drawing/2014/main" id="{6AC567B4-5575-4C97-9620-7BF34D99C453}"/>
              </a:ext>
            </a:extLst>
          </p:cNvPr>
          <p:cNvSpPr/>
          <p:nvPr/>
        </p:nvSpPr>
        <p:spPr>
          <a:xfrm>
            <a:off x="6034306" y="1346819"/>
            <a:ext cx="6216650" cy="2800767"/>
          </a:xfrm>
          <a:prstGeom prst="rect">
            <a:avLst/>
          </a:prstGeom>
          <a:ln>
            <a:solidFill>
              <a:schemeClr val="accent1"/>
            </a:solidFill>
          </a:ln>
        </p:spPr>
        <p:txBody>
          <a:bodyPr>
            <a:spAutoFit/>
          </a:bodyPr>
          <a:lstStyle/>
          <a:p>
            <a:r>
              <a:rPr lang="en-CA" sz="1600" b="1" dirty="0"/>
              <a:t>Create additional “</a:t>
            </a:r>
            <a:r>
              <a:rPr lang="en-CA" sz="1600" b="1" dirty="0" err="1"/>
              <a:t>CloudAdmin</a:t>
            </a:r>
            <a:r>
              <a:rPr lang="en-CA" sz="1600" b="1" dirty="0"/>
              <a:t>” user: </a:t>
            </a:r>
          </a:p>
          <a:p>
            <a:r>
              <a:rPr lang="en-CA" sz="1600" b="1" dirty="0">
                <a:latin typeface="Consolas" panose="020B0609020204030204" pitchFamily="49" charset="0"/>
              </a:rPr>
              <a:t> </a:t>
            </a:r>
          </a:p>
          <a:p>
            <a:r>
              <a:rPr lang="en-CA" sz="1600" b="1" dirty="0">
                <a:latin typeface="Consolas" panose="020B0609020204030204" pitchFamily="49" charset="0"/>
              </a:rPr>
              <a:t>#Connect to privileged endpoint </a:t>
            </a:r>
          </a:p>
          <a:p>
            <a:r>
              <a:rPr lang="en-CA" sz="1600" b="1" dirty="0">
                <a:latin typeface="Consolas" panose="020B0609020204030204" pitchFamily="49" charset="0"/>
              </a:rPr>
              <a:t>$cred = Get-Credential </a:t>
            </a:r>
          </a:p>
          <a:p>
            <a:r>
              <a:rPr lang="en-CA" sz="1600" b="1" dirty="0">
                <a:latin typeface="Consolas" panose="020B0609020204030204" pitchFamily="49" charset="0"/>
              </a:rPr>
              <a:t>Enter-</a:t>
            </a:r>
            <a:r>
              <a:rPr lang="en-CA" sz="1600" b="1" dirty="0" err="1">
                <a:latin typeface="Consolas" panose="020B0609020204030204" pitchFamily="49" charset="0"/>
              </a:rPr>
              <a:t>PSSession</a:t>
            </a:r>
            <a:r>
              <a:rPr lang="en-CA" sz="1600" b="1" dirty="0">
                <a:latin typeface="Consolas" panose="020B0609020204030204" pitchFamily="49" charset="0"/>
              </a:rPr>
              <a:t> -</a:t>
            </a:r>
            <a:r>
              <a:rPr lang="en-CA" sz="1600" b="1" dirty="0" err="1">
                <a:latin typeface="Consolas" panose="020B0609020204030204" pitchFamily="49" charset="0"/>
              </a:rPr>
              <a:t>ComputerName</a:t>
            </a:r>
            <a:r>
              <a:rPr lang="en-CA" sz="1600" b="1" dirty="0">
                <a:latin typeface="Consolas" panose="020B0609020204030204" pitchFamily="49" charset="0"/>
              </a:rPr>
              <a:t> &lt;</a:t>
            </a:r>
            <a:r>
              <a:rPr lang="en-CA" sz="1600" b="1" dirty="0" err="1">
                <a:latin typeface="Consolas" panose="020B0609020204030204" pitchFamily="49" charset="0"/>
              </a:rPr>
              <a:t>IP_address_of_ERCS</a:t>
            </a:r>
            <a:r>
              <a:rPr lang="en-CA" sz="1600" b="1" dirty="0">
                <a:latin typeface="Consolas" panose="020B0609020204030204" pitchFamily="49" charset="0"/>
              </a:rPr>
              <a:t>&gt; -</a:t>
            </a:r>
            <a:r>
              <a:rPr lang="en-CA" sz="1600" b="1" dirty="0" err="1">
                <a:latin typeface="Consolas" panose="020B0609020204030204" pitchFamily="49" charset="0"/>
              </a:rPr>
              <a:t>ConfigurationName</a:t>
            </a:r>
            <a:r>
              <a:rPr lang="en-CA" sz="1600" b="1" dirty="0">
                <a:latin typeface="Consolas" panose="020B0609020204030204" pitchFamily="49" charset="0"/>
              </a:rPr>
              <a:t> </a:t>
            </a:r>
            <a:r>
              <a:rPr lang="en-CA" sz="1600" b="1" dirty="0" err="1">
                <a:latin typeface="Consolas" panose="020B0609020204030204" pitchFamily="49" charset="0"/>
              </a:rPr>
              <a:t>PrivilegedEndpoint</a:t>
            </a:r>
            <a:r>
              <a:rPr lang="en-CA" sz="1600" b="1" dirty="0">
                <a:latin typeface="Consolas" panose="020B0609020204030204" pitchFamily="49" charset="0"/>
              </a:rPr>
              <a:t> Credential $cred </a:t>
            </a:r>
          </a:p>
          <a:p>
            <a:r>
              <a:rPr lang="en-CA" sz="1600" b="1" dirty="0">
                <a:latin typeface="Consolas" panose="020B0609020204030204" pitchFamily="49" charset="0"/>
              </a:rPr>
              <a:t> </a:t>
            </a:r>
          </a:p>
          <a:p>
            <a:r>
              <a:rPr lang="en-CA" sz="1600" b="1" dirty="0">
                <a:latin typeface="Consolas" panose="020B0609020204030204" pitchFamily="49" charset="0"/>
              </a:rPr>
              <a:t>#Create additional </a:t>
            </a:r>
            <a:r>
              <a:rPr lang="en-CA" sz="1600" b="1" dirty="0" err="1">
                <a:latin typeface="Consolas" panose="020B0609020204030204" pitchFamily="49" charset="0"/>
              </a:rPr>
              <a:t>CloudAdmin</a:t>
            </a:r>
            <a:r>
              <a:rPr lang="en-CA" sz="1600" b="1" dirty="0">
                <a:latin typeface="Consolas" panose="020B0609020204030204" pitchFamily="49" charset="0"/>
              </a:rPr>
              <a:t> User Accounts $</a:t>
            </a:r>
            <a:r>
              <a:rPr lang="en-CA" sz="1600" b="1" dirty="0" err="1">
                <a:latin typeface="Consolas" panose="020B0609020204030204" pitchFamily="49" charset="0"/>
              </a:rPr>
              <a:t>NewPW</a:t>
            </a:r>
            <a:r>
              <a:rPr lang="en-CA" sz="1600" b="1" dirty="0">
                <a:latin typeface="Consolas" panose="020B0609020204030204" pitchFamily="49" charset="0"/>
              </a:rPr>
              <a:t>=read-host -</a:t>
            </a:r>
            <a:r>
              <a:rPr lang="en-CA" sz="1600" b="1" dirty="0" err="1">
                <a:latin typeface="Consolas" panose="020B0609020204030204" pitchFamily="49" charset="0"/>
              </a:rPr>
              <a:t>assecurestring</a:t>
            </a:r>
            <a:r>
              <a:rPr lang="en-CA" sz="1600" b="1" dirty="0">
                <a:latin typeface="Consolas" panose="020B0609020204030204" pitchFamily="49" charset="0"/>
              </a:rPr>
              <a:t> </a:t>
            </a:r>
          </a:p>
          <a:p>
            <a:r>
              <a:rPr lang="en-CA" sz="1600" b="1" dirty="0">
                <a:latin typeface="Consolas" panose="020B0609020204030204" pitchFamily="49" charset="0"/>
              </a:rPr>
              <a:t>New-</a:t>
            </a:r>
            <a:r>
              <a:rPr lang="en-CA" sz="1600" b="1" dirty="0" err="1">
                <a:latin typeface="Consolas" panose="020B0609020204030204" pitchFamily="49" charset="0"/>
              </a:rPr>
              <a:t>CloudAdminUser</a:t>
            </a:r>
            <a:r>
              <a:rPr lang="en-CA" sz="1600" b="1" dirty="0">
                <a:latin typeface="Consolas" panose="020B0609020204030204" pitchFamily="49" charset="0"/>
              </a:rPr>
              <a:t> -</a:t>
            </a:r>
            <a:r>
              <a:rPr lang="en-CA" sz="1600" b="1" dirty="0" err="1">
                <a:latin typeface="Consolas" panose="020B0609020204030204" pitchFamily="49" charset="0"/>
              </a:rPr>
              <a:t>UserName</a:t>
            </a:r>
            <a:r>
              <a:rPr lang="en-CA" sz="1600" b="1" dirty="0">
                <a:latin typeface="Consolas" panose="020B0609020204030204" pitchFamily="49" charset="0"/>
              </a:rPr>
              <a:t> "</a:t>
            </a:r>
            <a:r>
              <a:rPr lang="en-CA" sz="1600" b="1" dirty="0" err="1">
                <a:latin typeface="Consolas" panose="020B0609020204030204" pitchFamily="49" charset="0"/>
              </a:rPr>
              <a:t>CloudUser</a:t>
            </a:r>
            <a:r>
              <a:rPr lang="en-CA" sz="1600" b="1" dirty="0">
                <a:latin typeface="Consolas" panose="020B0609020204030204" pitchFamily="49" charset="0"/>
              </a:rPr>
              <a:t>" -Password $</a:t>
            </a:r>
            <a:r>
              <a:rPr lang="en-CA" sz="1600" b="1" dirty="0" err="1">
                <a:latin typeface="Consolas" panose="020B0609020204030204" pitchFamily="49" charset="0"/>
              </a:rPr>
              <a:t>NewPW</a:t>
            </a:r>
            <a:r>
              <a:rPr lang="en-CA" sz="1600" b="1" dirty="0">
                <a:latin typeface="Consolas" panose="020B0609020204030204" pitchFamily="49" charset="0"/>
              </a:rPr>
              <a:t> </a:t>
            </a:r>
          </a:p>
        </p:txBody>
      </p:sp>
    </p:spTree>
    <p:custDataLst>
      <p:tags r:id="rId1"/>
    </p:custDataLst>
    <p:extLst>
      <p:ext uri="{BB962C8B-B14F-4D97-AF65-F5344CB8AC3E}">
        <p14:creationId xmlns:p14="http://schemas.microsoft.com/office/powerpoint/2010/main" val="243157942"/>
      </p:ext>
    </p:extLst>
  </p:cSld>
  <p:clrMapOvr>
    <a:masterClrMapping/>
  </p:clrMapOvr>
  <p:transition advTm="2143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What breaks if you are disconnected</a:t>
            </a:r>
            <a:r>
              <a:rPr lang="en-US" sz="7150" i="1"/>
              <a:t>?</a:t>
            </a:r>
            <a:endParaRPr lang="en-US" sz="7150"/>
          </a:p>
        </p:txBody>
      </p:sp>
      <p:sp>
        <p:nvSpPr>
          <p:cNvPr id="3" name="TextBox 2"/>
          <p:cNvSpPr txBox="1"/>
          <p:nvPr/>
        </p:nvSpPr>
        <p:spPr>
          <a:xfrm>
            <a:off x="235602" y="4945062"/>
            <a:ext cx="10819896" cy="1735775"/>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Some features do not work the same when disconnected</a:t>
            </a:r>
          </a:p>
        </p:txBody>
      </p:sp>
    </p:spTree>
    <p:extLst>
      <p:ext uri="{BB962C8B-B14F-4D97-AF65-F5344CB8AC3E}">
        <p14:creationId xmlns:p14="http://schemas.microsoft.com/office/powerpoint/2010/main" val="463292664"/>
      </p:ext>
    </p:extLst>
  </p:cSld>
  <p:clrMapOvr>
    <a:masterClrMapping/>
  </p:clrMapOvr>
  <p:transition advTm="5449">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Impacts of being disconnected (1)</a:t>
            </a:r>
          </a:p>
        </p:txBody>
      </p:sp>
      <p:graphicFrame>
        <p:nvGraphicFramePr>
          <p:cNvPr id="4" name="Table 3">
            <a:extLst>
              <a:ext uri="{FF2B5EF4-FFF2-40B4-BE49-F238E27FC236}">
                <a16:creationId xmlns:a16="http://schemas.microsoft.com/office/drawing/2014/main" id="{58E59C00-00A6-4ED5-8BF1-C45A7A97F9AF}"/>
              </a:ext>
            </a:extLst>
          </p:cNvPr>
          <p:cNvGraphicFramePr>
            <a:graphicFrameLocks noGrp="1"/>
          </p:cNvGraphicFramePr>
          <p:nvPr>
            <p:extLst>
              <p:ext uri="{D42A27DB-BD31-4B8C-83A1-F6EECF244321}">
                <p14:modId xmlns:p14="http://schemas.microsoft.com/office/powerpoint/2010/main" val="597547839"/>
              </p:ext>
            </p:extLst>
          </p:nvPr>
        </p:nvGraphicFramePr>
        <p:xfrm>
          <a:off x="366972" y="1427768"/>
          <a:ext cx="11702530" cy="4636944"/>
        </p:xfrm>
        <a:graphic>
          <a:graphicData uri="http://schemas.openxmlformats.org/drawingml/2006/table">
            <a:tbl>
              <a:tblPr>
                <a:tableStyleId>{BC89EF96-8CEA-46FF-86C4-4CE0E7609802}</a:tableStyleId>
              </a:tblPr>
              <a:tblGrid>
                <a:gridCol w="5592763">
                  <a:extLst>
                    <a:ext uri="{9D8B030D-6E8A-4147-A177-3AD203B41FA5}">
                      <a16:colId xmlns:a16="http://schemas.microsoft.com/office/drawing/2014/main" val="2391436911"/>
                    </a:ext>
                  </a:extLst>
                </a:gridCol>
                <a:gridCol w="6109767">
                  <a:extLst>
                    <a:ext uri="{9D8B030D-6E8A-4147-A177-3AD203B41FA5}">
                      <a16:colId xmlns:a16="http://schemas.microsoft.com/office/drawing/2014/main" val="3050209851"/>
                    </a:ext>
                  </a:extLst>
                </a:gridCol>
              </a:tblGrid>
              <a:tr h="150688">
                <a:tc>
                  <a:txBody>
                    <a:bodyPr/>
                    <a:lstStyle/>
                    <a:p>
                      <a:pPr algn="l" fontAlgn="b"/>
                      <a:r>
                        <a:rPr lang="en-US" sz="3200" b="1">
                          <a:effectLst/>
                        </a:rPr>
                        <a:t>Feature</a:t>
                      </a:r>
                    </a:p>
                  </a:txBody>
                  <a:tcPr marL="13989" marR="13989" marT="10492" marB="10492" anchor="b"/>
                </a:tc>
                <a:tc>
                  <a:txBody>
                    <a:bodyPr/>
                    <a:lstStyle/>
                    <a:p>
                      <a:pPr algn="l" fontAlgn="b"/>
                      <a:r>
                        <a:rPr lang="en-US" sz="3200" b="1">
                          <a:effectLst/>
                        </a:rPr>
                        <a:t>Impact in Disconnected mode</a:t>
                      </a:r>
                    </a:p>
                  </a:txBody>
                  <a:tcPr marL="13989" marR="13989" marT="10492" marB="10492" anchor="b"/>
                </a:tc>
                <a:extLst>
                  <a:ext uri="{0D108BD9-81ED-4DB2-BD59-A6C34878D82A}">
                    <a16:rowId xmlns:a16="http://schemas.microsoft.com/office/drawing/2014/main" val="448942815"/>
                  </a:ext>
                </a:extLst>
              </a:tr>
              <a:tr h="257056">
                <a:tc>
                  <a:txBody>
                    <a:bodyPr/>
                    <a:lstStyle/>
                    <a:p>
                      <a:pPr fontAlgn="t"/>
                      <a:r>
                        <a:rPr lang="en-US" sz="2400">
                          <a:effectLst/>
                        </a:rPr>
                        <a:t>Multi-tenancy</a:t>
                      </a:r>
                    </a:p>
                  </a:txBody>
                  <a:tcPr marL="13989" marR="13989" marT="10492" marB="10492"/>
                </a:tc>
                <a:tc>
                  <a:txBody>
                    <a:bodyPr/>
                    <a:lstStyle/>
                    <a:p>
                      <a:pPr fontAlgn="t"/>
                      <a:r>
                        <a:rPr lang="en-US" sz="2400">
                          <a:effectLst/>
                        </a:rPr>
                        <a:t>Unavailable - Using AD FS for identity means only a single (AD) directory can be connected</a:t>
                      </a:r>
                    </a:p>
                  </a:txBody>
                  <a:tcPr marL="13989" marR="13989" marT="10492" marB="10492"/>
                </a:tc>
                <a:extLst>
                  <a:ext uri="{0D108BD9-81ED-4DB2-BD59-A6C34878D82A}">
                    <a16:rowId xmlns:a16="http://schemas.microsoft.com/office/drawing/2014/main" val="804076982"/>
                  </a:ext>
                </a:extLst>
              </a:tr>
              <a:tr h="257056">
                <a:tc>
                  <a:txBody>
                    <a:bodyPr/>
                    <a:lstStyle/>
                    <a:p>
                      <a:pPr fontAlgn="t"/>
                      <a:r>
                        <a:rPr lang="en-US" sz="2400">
                          <a:effectLst/>
                        </a:rPr>
                        <a:t>VM deployment with DSC extension to configure VM post deployment</a:t>
                      </a:r>
                    </a:p>
                  </a:txBody>
                  <a:tcPr marL="13989" marR="13989" marT="10492" marB="10492"/>
                </a:tc>
                <a:tc>
                  <a:txBody>
                    <a:bodyPr/>
                    <a:lstStyle/>
                    <a:p>
                      <a:pPr fontAlgn="t"/>
                      <a:r>
                        <a:rPr lang="en-US" sz="2400">
                          <a:effectLst/>
                        </a:rPr>
                        <a:t>Impaired - DSC extension looks to the Internet for the latest WMF.</a:t>
                      </a:r>
                    </a:p>
                  </a:txBody>
                  <a:tcPr marL="13989" marR="13989" marT="10492" marB="10492"/>
                </a:tc>
                <a:extLst>
                  <a:ext uri="{0D108BD9-81ED-4DB2-BD59-A6C34878D82A}">
                    <a16:rowId xmlns:a16="http://schemas.microsoft.com/office/drawing/2014/main" val="3185853547"/>
                  </a:ext>
                </a:extLst>
              </a:tr>
              <a:tr h="257056">
                <a:tc>
                  <a:txBody>
                    <a:bodyPr/>
                    <a:lstStyle/>
                    <a:p>
                      <a:pPr fontAlgn="t"/>
                      <a:r>
                        <a:rPr lang="en-US" sz="2400">
                          <a:effectLst/>
                        </a:rPr>
                        <a:t>VM deployment with Docker Extension to run Docker commands</a:t>
                      </a:r>
                    </a:p>
                  </a:txBody>
                  <a:tcPr marL="13989" marR="13989" marT="10492" marB="10492"/>
                </a:tc>
                <a:tc>
                  <a:txBody>
                    <a:bodyPr/>
                    <a:lstStyle/>
                    <a:p>
                      <a:pPr fontAlgn="t"/>
                      <a:r>
                        <a:rPr lang="en-US" sz="2400">
                          <a:effectLst/>
                        </a:rPr>
                        <a:t>Impaired – Docker will check the Internet for the latest version and this check will fail.</a:t>
                      </a:r>
                    </a:p>
                  </a:txBody>
                  <a:tcPr marL="13989" marR="13989" marT="10492" marB="10492"/>
                </a:tc>
                <a:extLst>
                  <a:ext uri="{0D108BD9-81ED-4DB2-BD59-A6C34878D82A}">
                    <a16:rowId xmlns:a16="http://schemas.microsoft.com/office/drawing/2014/main" val="2384520430"/>
                  </a:ext>
                </a:extLst>
              </a:tr>
              <a:tr h="257056">
                <a:tc>
                  <a:txBody>
                    <a:bodyPr/>
                    <a:lstStyle/>
                    <a:p>
                      <a:pPr fontAlgn="t"/>
                      <a:r>
                        <a:rPr lang="en-US" sz="2400">
                          <a:effectLst/>
                        </a:rPr>
                        <a:t>Documentation links in the Azure Stack Portal</a:t>
                      </a:r>
                    </a:p>
                  </a:txBody>
                  <a:tcPr marL="13989" marR="13989" marT="10492" marB="10492"/>
                </a:tc>
                <a:tc>
                  <a:txBody>
                    <a:bodyPr/>
                    <a:lstStyle/>
                    <a:p>
                      <a:pPr fontAlgn="t"/>
                      <a:r>
                        <a:rPr lang="en-US" sz="2400">
                          <a:effectLst/>
                        </a:rPr>
                        <a:t>Unavailable – Links such as Give Feedback, Help, Quickstart, etc. that use an Internet URL won’t work.</a:t>
                      </a:r>
                    </a:p>
                  </a:txBody>
                  <a:tcPr marL="13989" marR="13989" marT="10492" marB="10492"/>
                </a:tc>
                <a:extLst>
                  <a:ext uri="{0D108BD9-81ED-4DB2-BD59-A6C34878D82A}">
                    <a16:rowId xmlns:a16="http://schemas.microsoft.com/office/drawing/2014/main" val="266675872"/>
                  </a:ext>
                </a:extLst>
              </a:tr>
              <a:tr h="257056">
                <a:tc>
                  <a:txBody>
                    <a:bodyPr/>
                    <a:lstStyle/>
                    <a:p>
                      <a:pPr fontAlgn="t"/>
                      <a:r>
                        <a:rPr lang="en-US" sz="2400">
                          <a:effectLst/>
                        </a:rPr>
                        <a:t>Alert remediation/mitigation that references an online remediation guide</a:t>
                      </a:r>
                    </a:p>
                  </a:txBody>
                  <a:tcPr marL="13989" marR="13989" marT="10492" marB="10492"/>
                </a:tc>
                <a:tc>
                  <a:txBody>
                    <a:bodyPr/>
                    <a:lstStyle/>
                    <a:p>
                      <a:pPr fontAlgn="t"/>
                      <a:r>
                        <a:rPr lang="en-US" sz="2400" dirty="0">
                          <a:effectLst/>
                        </a:rPr>
                        <a:t>Unavailable – Any alert remediation links that use an Internet URL won’t work.</a:t>
                      </a:r>
                    </a:p>
                  </a:txBody>
                  <a:tcPr marL="13989" marR="13989" marT="10492" marB="10492"/>
                </a:tc>
                <a:extLst>
                  <a:ext uri="{0D108BD9-81ED-4DB2-BD59-A6C34878D82A}">
                    <a16:rowId xmlns:a16="http://schemas.microsoft.com/office/drawing/2014/main" val="2355187873"/>
                  </a:ext>
                </a:extLst>
              </a:tr>
            </a:tbl>
          </a:graphicData>
        </a:graphic>
      </p:graphicFrame>
    </p:spTree>
    <p:extLst>
      <p:ext uri="{BB962C8B-B14F-4D97-AF65-F5344CB8AC3E}">
        <p14:creationId xmlns:p14="http://schemas.microsoft.com/office/powerpoint/2010/main" val="2501186319"/>
      </p:ext>
    </p:extLst>
  </p:cSld>
  <p:clrMapOvr>
    <a:masterClrMapping/>
  </p:clrMapOvr>
  <p:transition advTm="95071">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Impacts of being disconnected (2)</a:t>
            </a:r>
          </a:p>
        </p:txBody>
      </p:sp>
      <p:graphicFrame>
        <p:nvGraphicFramePr>
          <p:cNvPr id="4" name="Table 3">
            <a:extLst>
              <a:ext uri="{FF2B5EF4-FFF2-40B4-BE49-F238E27FC236}">
                <a16:creationId xmlns:a16="http://schemas.microsoft.com/office/drawing/2014/main" id="{58E59C00-00A6-4ED5-8BF1-C45A7A97F9AF}"/>
              </a:ext>
            </a:extLst>
          </p:cNvPr>
          <p:cNvGraphicFramePr>
            <a:graphicFrameLocks noGrp="1"/>
          </p:cNvGraphicFramePr>
          <p:nvPr>
            <p:extLst>
              <p:ext uri="{D42A27DB-BD31-4B8C-83A1-F6EECF244321}">
                <p14:modId xmlns:p14="http://schemas.microsoft.com/office/powerpoint/2010/main" val="198213239"/>
              </p:ext>
            </p:extLst>
          </p:nvPr>
        </p:nvGraphicFramePr>
        <p:xfrm>
          <a:off x="655637" y="1439862"/>
          <a:ext cx="11353800" cy="5326496"/>
        </p:xfrm>
        <a:graphic>
          <a:graphicData uri="http://schemas.openxmlformats.org/drawingml/2006/table">
            <a:tbl>
              <a:tblPr>
                <a:tableStyleId>{BC89EF96-8CEA-46FF-86C4-4CE0E7609802}</a:tableStyleId>
              </a:tblPr>
              <a:tblGrid>
                <a:gridCol w="4419600">
                  <a:extLst>
                    <a:ext uri="{9D8B030D-6E8A-4147-A177-3AD203B41FA5}">
                      <a16:colId xmlns:a16="http://schemas.microsoft.com/office/drawing/2014/main" val="2391436911"/>
                    </a:ext>
                  </a:extLst>
                </a:gridCol>
                <a:gridCol w="6934200">
                  <a:extLst>
                    <a:ext uri="{9D8B030D-6E8A-4147-A177-3AD203B41FA5}">
                      <a16:colId xmlns:a16="http://schemas.microsoft.com/office/drawing/2014/main" val="3050209851"/>
                    </a:ext>
                  </a:extLst>
                </a:gridCol>
              </a:tblGrid>
              <a:tr h="150688">
                <a:tc>
                  <a:txBody>
                    <a:bodyPr/>
                    <a:lstStyle/>
                    <a:p>
                      <a:pPr algn="l" fontAlgn="b"/>
                      <a:r>
                        <a:rPr lang="en-US" sz="3200" b="1">
                          <a:effectLst/>
                        </a:rPr>
                        <a:t>Feature</a:t>
                      </a:r>
                    </a:p>
                  </a:txBody>
                  <a:tcPr marL="13989" marR="13989" marT="10492" marB="10492" anchor="b"/>
                </a:tc>
                <a:tc>
                  <a:txBody>
                    <a:bodyPr/>
                    <a:lstStyle/>
                    <a:p>
                      <a:pPr algn="l" fontAlgn="b"/>
                      <a:r>
                        <a:rPr lang="en-US" sz="3200" b="1">
                          <a:effectLst/>
                        </a:rPr>
                        <a:t>Impact in Disconnected mode</a:t>
                      </a:r>
                    </a:p>
                  </a:txBody>
                  <a:tcPr marL="13989" marR="13989" marT="10492" marB="10492" anchor="b"/>
                </a:tc>
                <a:extLst>
                  <a:ext uri="{0D108BD9-81ED-4DB2-BD59-A6C34878D82A}">
                    <a16:rowId xmlns:a16="http://schemas.microsoft.com/office/drawing/2014/main" val="448942815"/>
                  </a:ext>
                </a:extLst>
              </a:tr>
              <a:tr h="788899">
                <a:tc>
                  <a:txBody>
                    <a:bodyPr/>
                    <a:lstStyle/>
                    <a:p>
                      <a:pPr fontAlgn="t"/>
                      <a:r>
                        <a:rPr lang="en-US" sz="2400">
                          <a:effectLst/>
                        </a:rPr>
                        <a:t>Marketplace – The ability to select and add Gallery packages directly from the Azure Marketplace</a:t>
                      </a:r>
                    </a:p>
                  </a:txBody>
                  <a:tcPr marL="13989" marR="13989" marT="10492" marB="10492"/>
                </a:tc>
                <a:tc>
                  <a:txBody>
                    <a:bodyPr/>
                    <a:lstStyle/>
                    <a:p>
                      <a:pPr fontAlgn="t"/>
                      <a:r>
                        <a:rPr lang="en-US" sz="2400">
                          <a:effectLst/>
                        </a:rPr>
                        <a:t>Impaired – When you deploy Azure Stack in a disconnected mode (without any Internet connectivity), you can’t download marketplace items by using the Azure Stack portal. However, you can use the </a:t>
                      </a:r>
                      <a:r>
                        <a:rPr lang="en-US" sz="2400" u="none" strike="noStrike">
                          <a:effectLst/>
                          <a:hlinkClick r:id="rId2"/>
                        </a:rPr>
                        <a:t>marketplace syndication tool</a:t>
                      </a:r>
                      <a:r>
                        <a:rPr lang="en-US" sz="2400">
                          <a:effectLst/>
                        </a:rPr>
                        <a:t> to download the marketplace items to a machine that has internet connectivity and then transfer them to your Azure Stack environment.</a:t>
                      </a:r>
                    </a:p>
                  </a:txBody>
                  <a:tcPr marL="13989" marR="13989" marT="10492" marB="10492"/>
                </a:tc>
                <a:extLst>
                  <a:ext uri="{0D108BD9-81ED-4DB2-BD59-A6C34878D82A}">
                    <a16:rowId xmlns:a16="http://schemas.microsoft.com/office/drawing/2014/main" val="1439044312"/>
                  </a:ext>
                </a:extLst>
              </a:tr>
              <a:tr h="363426">
                <a:tc>
                  <a:txBody>
                    <a:bodyPr/>
                    <a:lstStyle/>
                    <a:p>
                      <a:pPr fontAlgn="t"/>
                      <a:r>
                        <a:rPr lang="en-US" sz="2400">
                          <a:effectLst/>
                        </a:rPr>
                        <a:t>Using Azure Active Directory federation accounts to manage an Azure Stack deployment</a:t>
                      </a:r>
                    </a:p>
                  </a:txBody>
                  <a:tcPr marL="13989" marR="13989" marT="10492" marB="10492"/>
                </a:tc>
                <a:tc>
                  <a:txBody>
                    <a:bodyPr/>
                    <a:lstStyle/>
                    <a:p>
                      <a:pPr fontAlgn="t"/>
                      <a:r>
                        <a:rPr lang="en-US" sz="2400">
                          <a:effectLst/>
                        </a:rPr>
                        <a:t>Unavailable – This feature requires connectivity to Azure. AD FS with a local Active Directory instance must be used instead.</a:t>
                      </a:r>
                    </a:p>
                  </a:txBody>
                  <a:tcPr marL="13989" marR="13989" marT="10492" marB="10492"/>
                </a:tc>
                <a:extLst>
                  <a:ext uri="{0D108BD9-81ED-4DB2-BD59-A6C34878D82A}">
                    <a16:rowId xmlns:a16="http://schemas.microsoft.com/office/drawing/2014/main" val="426138436"/>
                  </a:ext>
                </a:extLst>
              </a:tr>
              <a:tr h="363426">
                <a:tc>
                  <a:txBody>
                    <a:bodyPr/>
                    <a:lstStyle/>
                    <a:p>
                      <a:pPr fontAlgn="t"/>
                      <a:r>
                        <a:rPr lang="en-US" sz="2400">
                          <a:effectLst/>
                        </a:rPr>
                        <a:t>Patch and Update</a:t>
                      </a:r>
                    </a:p>
                  </a:txBody>
                  <a:tcPr marL="13989" marR="13989" marT="10492" marB="10492"/>
                </a:tc>
                <a:tc>
                  <a:txBody>
                    <a:bodyPr/>
                    <a:lstStyle/>
                    <a:p>
                      <a:pPr fontAlgn="t"/>
                      <a:r>
                        <a:rPr lang="en-US" sz="2400" dirty="0">
                          <a:effectLst/>
                        </a:rPr>
                        <a:t>Impaired - Updates must be retrieved and imported using an offline import process.</a:t>
                      </a:r>
                    </a:p>
                  </a:txBody>
                  <a:tcPr marL="13989" marR="13989" marT="10492" marB="10492"/>
                </a:tc>
                <a:extLst>
                  <a:ext uri="{0D108BD9-81ED-4DB2-BD59-A6C34878D82A}">
                    <a16:rowId xmlns:a16="http://schemas.microsoft.com/office/drawing/2014/main" val="2632125127"/>
                  </a:ext>
                </a:extLst>
              </a:tr>
            </a:tbl>
          </a:graphicData>
        </a:graphic>
      </p:graphicFrame>
    </p:spTree>
    <p:extLst>
      <p:ext uri="{BB962C8B-B14F-4D97-AF65-F5344CB8AC3E}">
        <p14:creationId xmlns:p14="http://schemas.microsoft.com/office/powerpoint/2010/main" val="1024870495"/>
      </p:ext>
    </p:extLst>
  </p:cSld>
  <p:clrMapOvr>
    <a:masterClrMapping/>
  </p:clrMapOvr>
  <p:transition advTm="33946">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Impacts of being disconnected (3)</a:t>
            </a:r>
          </a:p>
        </p:txBody>
      </p:sp>
      <p:graphicFrame>
        <p:nvGraphicFramePr>
          <p:cNvPr id="4" name="Table 3">
            <a:extLst>
              <a:ext uri="{FF2B5EF4-FFF2-40B4-BE49-F238E27FC236}">
                <a16:creationId xmlns:a16="http://schemas.microsoft.com/office/drawing/2014/main" id="{58E59C00-00A6-4ED5-8BF1-C45A7A97F9AF}"/>
              </a:ext>
            </a:extLst>
          </p:cNvPr>
          <p:cNvGraphicFramePr>
            <a:graphicFrameLocks noGrp="1"/>
          </p:cNvGraphicFramePr>
          <p:nvPr>
            <p:extLst>
              <p:ext uri="{D42A27DB-BD31-4B8C-83A1-F6EECF244321}">
                <p14:modId xmlns:p14="http://schemas.microsoft.com/office/powerpoint/2010/main" val="1906048513"/>
              </p:ext>
            </p:extLst>
          </p:nvPr>
        </p:nvGraphicFramePr>
        <p:xfrm>
          <a:off x="655637" y="1439862"/>
          <a:ext cx="11353800" cy="5002704"/>
        </p:xfrm>
        <a:graphic>
          <a:graphicData uri="http://schemas.openxmlformats.org/drawingml/2006/table">
            <a:tbl>
              <a:tblPr>
                <a:tableStyleId>{BC89EF96-8CEA-46FF-86C4-4CE0E7609802}</a:tableStyleId>
              </a:tblPr>
              <a:tblGrid>
                <a:gridCol w="4572000">
                  <a:extLst>
                    <a:ext uri="{9D8B030D-6E8A-4147-A177-3AD203B41FA5}">
                      <a16:colId xmlns:a16="http://schemas.microsoft.com/office/drawing/2014/main" val="2391436911"/>
                    </a:ext>
                  </a:extLst>
                </a:gridCol>
                <a:gridCol w="6781800">
                  <a:extLst>
                    <a:ext uri="{9D8B030D-6E8A-4147-A177-3AD203B41FA5}">
                      <a16:colId xmlns:a16="http://schemas.microsoft.com/office/drawing/2014/main" val="3050209851"/>
                    </a:ext>
                  </a:extLst>
                </a:gridCol>
              </a:tblGrid>
              <a:tr h="150688">
                <a:tc>
                  <a:txBody>
                    <a:bodyPr/>
                    <a:lstStyle/>
                    <a:p>
                      <a:pPr algn="l" fontAlgn="b"/>
                      <a:r>
                        <a:rPr lang="en-US" sz="3200" b="1">
                          <a:effectLst/>
                        </a:rPr>
                        <a:t>Feature</a:t>
                      </a:r>
                    </a:p>
                  </a:txBody>
                  <a:tcPr marL="13989" marR="13989" marT="10492" marB="10492" anchor="b"/>
                </a:tc>
                <a:tc>
                  <a:txBody>
                    <a:bodyPr/>
                    <a:lstStyle/>
                    <a:p>
                      <a:pPr algn="l" fontAlgn="b"/>
                      <a:r>
                        <a:rPr lang="en-US" sz="3200" b="1">
                          <a:effectLst/>
                        </a:rPr>
                        <a:t>Impact in Disconnected mode</a:t>
                      </a:r>
                    </a:p>
                  </a:txBody>
                  <a:tcPr marL="13989" marR="13989" marT="10492" marB="10492" anchor="b"/>
                </a:tc>
                <a:extLst>
                  <a:ext uri="{0D108BD9-81ED-4DB2-BD59-A6C34878D82A}">
                    <a16:rowId xmlns:a16="http://schemas.microsoft.com/office/drawing/2014/main" val="448942815"/>
                  </a:ext>
                </a:extLst>
              </a:tr>
              <a:tr h="257056">
                <a:tc>
                  <a:txBody>
                    <a:bodyPr/>
                    <a:lstStyle/>
                    <a:p>
                      <a:pPr fontAlgn="t"/>
                      <a:r>
                        <a:rPr lang="en-US" sz="2400">
                          <a:effectLst/>
                        </a:rPr>
                        <a:t>App Services</a:t>
                      </a:r>
                    </a:p>
                  </a:txBody>
                  <a:tcPr marL="13989" marR="13989" marT="10492" marB="10492"/>
                </a:tc>
                <a:tc>
                  <a:txBody>
                    <a:bodyPr/>
                    <a:lstStyle/>
                    <a:p>
                      <a:pPr fontAlgn="t"/>
                      <a:r>
                        <a:rPr lang="en-US" sz="2400">
                          <a:effectLst/>
                        </a:rPr>
                        <a:t>Impaired - </a:t>
                      </a:r>
                      <a:r>
                        <a:rPr lang="en-US" sz="2400" err="1">
                          <a:effectLst/>
                        </a:rPr>
                        <a:t>WebApps</a:t>
                      </a:r>
                      <a:r>
                        <a:rPr lang="en-US" sz="2400">
                          <a:effectLst/>
                        </a:rPr>
                        <a:t> may require Internet access for updated content.</a:t>
                      </a:r>
                    </a:p>
                  </a:txBody>
                  <a:tcPr marL="13989" marR="13989" marT="10492" marB="10492"/>
                </a:tc>
                <a:extLst>
                  <a:ext uri="{0D108BD9-81ED-4DB2-BD59-A6C34878D82A}">
                    <a16:rowId xmlns:a16="http://schemas.microsoft.com/office/drawing/2014/main" val="3296448029"/>
                  </a:ext>
                </a:extLst>
              </a:tr>
              <a:tr h="257056">
                <a:tc>
                  <a:txBody>
                    <a:bodyPr/>
                    <a:lstStyle/>
                    <a:p>
                      <a:pPr fontAlgn="t"/>
                      <a:r>
                        <a:rPr lang="en-US" sz="2400">
                          <a:effectLst/>
                        </a:rPr>
                        <a:t>Command Line Interface (CLI)</a:t>
                      </a:r>
                    </a:p>
                  </a:txBody>
                  <a:tcPr marL="13989" marR="13989" marT="10492" marB="10492"/>
                </a:tc>
                <a:tc>
                  <a:txBody>
                    <a:bodyPr/>
                    <a:lstStyle/>
                    <a:p>
                      <a:pPr fontAlgn="t"/>
                      <a:r>
                        <a:rPr lang="en-US" sz="2400">
                          <a:solidFill>
                            <a:schemeClr val="tx1"/>
                          </a:solidFill>
                          <a:effectLst/>
                        </a:rPr>
                        <a:t>Impaired – CLI has reduced functionality in terms of authentication and provisioning of Service principals.</a:t>
                      </a:r>
                    </a:p>
                  </a:txBody>
                  <a:tcPr marL="13989" marR="13989" marT="10492" marB="10492"/>
                </a:tc>
                <a:extLst>
                  <a:ext uri="{0D108BD9-81ED-4DB2-BD59-A6C34878D82A}">
                    <a16:rowId xmlns:a16="http://schemas.microsoft.com/office/drawing/2014/main" val="1369440364"/>
                  </a:ext>
                </a:extLst>
              </a:tr>
              <a:tr h="257056">
                <a:tc>
                  <a:txBody>
                    <a:bodyPr/>
                    <a:lstStyle/>
                    <a:p>
                      <a:pPr fontAlgn="t"/>
                      <a:r>
                        <a:rPr lang="en-US" sz="2400">
                          <a:effectLst/>
                        </a:rPr>
                        <a:t>Visual Studio – Cloud discovery</a:t>
                      </a:r>
                    </a:p>
                  </a:txBody>
                  <a:tcPr marL="13989" marR="13989" marT="10492" marB="10492"/>
                </a:tc>
                <a:tc>
                  <a:txBody>
                    <a:bodyPr/>
                    <a:lstStyle/>
                    <a:p>
                      <a:pPr fontAlgn="t"/>
                      <a:r>
                        <a:rPr lang="en-US" sz="2400">
                          <a:solidFill>
                            <a:schemeClr val="tx1"/>
                          </a:solidFill>
                          <a:effectLst/>
                        </a:rPr>
                        <a:t>Impaired – Cloud Discovery will either discover different clouds or will not work at all.</a:t>
                      </a:r>
                    </a:p>
                  </a:txBody>
                  <a:tcPr marL="13989" marR="13989" marT="10492" marB="10492"/>
                </a:tc>
                <a:extLst>
                  <a:ext uri="{0D108BD9-81ED-4DB2-BD59-A6C34878D82A}">
                    <a16:rowId xmlns:a16="http://schemas.microsoft.com/office/drawing/2014/main" val="357439205"/>
                  </a:ext>
                </a:extLst>
              </a:tr>
              <a:tr h="150688">
                <a:tc>
                  <a:txBody>
                    <a:bodyPr/>
                    <a:lstStyle/>
                    <a:p>
                      <a:pPr fontAlgn="t"/>
                      <a:r>
                        <a:rPr lang="en-US" sz="2400">
                          <a:effectLst/>
                        </a:rPr>
                        <a:t>Visual Studio – AD FS</a:t>
                      </a:r>
                    </a:p>
                  </a:txBody>
                  <a:tcPr marL="13989" marR="13989" marT="10492" marB="10492"/>
                </a:tc>
                <a:tc>
                  <a:txBody>
                    <a:bodyPr/>
                    <a:lstStyle/>
                    <a:p>
                      <a:pPr fontAlgn="t"/>
                      <a:r>
                        <a:rPr lang="en-US" sz="2400">
                          <a:effectLst/>
                        </a:rPr>
                        <a:t>Impaired – Only Visual Studio Enterprise supports AD FS.</a:t>
                      </a:r>
                    </a:p>
                  </a:txBody>
                  <a:tcPr marL="13989" marR="13989" marT="10492" marB="10492"/>
                </a:tc>
                <a:extLst>
                  <a:ext uri="{0D108BD9-81ED-4DB2-BD59-A6C34878D82A}">
                    <a16:rowId xmlns:a16="http://schemas.microsoft.com/office/drawing/2014/main" val="11207476"/>
                  </a:ext>
                </a:extLst>
              </a:tr>
              <a:tr h="363426">
                <a:tc>
                  <a:txBody>
                    <a:bodyPr/>
                    <a:lstStyle/>
                    <a:p>
                      <a:pPr fontAlgn="t"/>
                      <a:r>
                        <a:rPr lang="en-US" sz="2400">
                          <a:effectLst/>
                        </a:rPr>
                        <a:t>Telemetry</a:t>
                      </a:r>
                    </a:p>
                  </a:txBody>
                  <a:tcPr marL="13989" marR="13989" marT="10492" marB="10492"/>
                </a:tc>
                <a:tc>
                  <a:txBody>
                    <a:bodyPr/>
                    <a:lstStyle/>
                    <a:p>
                      <a:pPr fontAlgn="t"/>
                      <a:r>
                        <a:rPr lang="en-US" sz="2400" dirty="0">
                          <a:effectLst/>
                        </a:rPr>
                        <a:t>Unavailable – Telemetry data for Azure Stack as well as any third-party gallery packages that depend on telemetry data.</a:t>
                      </a:r>
                    </a:p>
                  </a:txBody>
                  <a:tcPr marL="13989" marR="13989" marT="10492" marB="10492"/>
                </a:tc>
                <a:extLst>
                  <a:ext uri="{0D108BD9-81ED-4DB2-BD59-A6C34878D82A}">
                    <a16:rowId xmlns:a16="http://schemas.microsoft.com/office/drawing/2014/main" val="3512340547"/>
                  </a:ext>
                </a:extLst>
              </a:tr>
            </a:tbl>
          </a:graphicData>
        </a:graphic>
      </p:graphicFrame>
    </p:spTree>
    <p:extLst>
      <p:ext uri="{BB962C8B-B14F-4D97-AF65-F5344CB8AC3E}">
        <p14:creationId xmlns:p14="http://schemas.microsoft.com/office/powerpoint/2010/main" val="925026968"/>
      </p:ext>
    </p:extLst>
  </p:cSld>
  <p:clrMapOvr>
    <a:masterClrMapping/>
  </p:clrMapOvr>
  <p:transition advTm="27745">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Impacts of being disconnected (4)</a:t>
            </a:r>
          </a:p>
        </p:txBody>
      </p:sp>
      <p:graphicFrame>
        <p:nvGraphicFramePr>
          <p:cNvPr id="4" name="Table 3">
            <a:extLst>
              <a:ext uri="{FF2B5EF4-FFF2-40B4-BE49-F238E27FC236}">
                <a16:creationId xmlns:a16="http://schemas.microsoft.com/office/drawing/2014/main" id="{58E59C00-00A6-4ED5-8BF1-C45A7A97F9AF}"/>
              </a:ext>
            </a:extLst>
          </p:cNvPr>
          <p:cNvGraphicFramePr>
            <a:graphicFrameLocks noGrp="1"/>
          </p:cNvGraphicFramePr>
          <p:nvPr>
            <p:extLst>
              <p:ext uri="{D42A27DB-BD31-4B8C-83A1-F6EECF244321}">
                <p14:modId xmlns:p14="http://schemas.microsoft.com/office/powerpoint/2010/main" val="822056328"/>
              </p:ext>
            </p:extLst>
          </p:nvPr>
        </p:nvGraphicFramePr>
        <p:xfrm>
          <a:off x="655637" y="1439862"/>
          <a:ext cx="11353800" cy="5326496"/>
        </p:xfrm>
        <a:graphic>
          <a:graphicData uri="http://schemas.openxmlformats.org/drawingml/2006/table">
            <a:tbl>
              <a:tblPr>
                <a:tableStyleId>{BC89EF96-8CEA-46FF-86C4-4CE0E7609802}</a:tableStyleId>
              </a:tblPr>
              <a:tblGrid>
                <a:gridCol w="2819400">
                  <a:extLst>
                    <a:ext uri="{9D8B030D-6E8A-4147-A177-3AD203B41FA5}">
                      <a16:colId xmlns:a16="http://schemas.microsoft.com/office/drawing/2014/main" val="2391436911"/>
                    </a:ext>
                  </a:extLst>
                </a:gridCol>
                <a:gridCol w="8534400">
                  <a:extLst>
                    <a:ext uri="{9D8B030D-6E8A-4147-A177-3AD203B41FA5}">
                      <a16:colId xmlns:a16="http://schemas.microsoft.com/office/drawing/2014/main" val="3050209851"/>
                    </a:ext>
                  </a:extLst>
                </a:gridCol>
              </a:tblGrid>
              <a:tr h="150688">
                <a:tc>
                  <a:txBody>
                    <a:bodyPr/>
                    <a:lstStyle/>
                    <a:p>
                      <a:pPr algn="l" fontAlgn="b"/>
                      <a:r>
                        <a:rPr lang="en-US" sz="3200" b="1">
                          <a:effectLst/>
                        </a:rPr>
                        <a:t>Feature</a:t>
                      </a:r>
                    </a:p>
                  </a:txBody>
                  <a:tcPr marL="13989" marR="13989" marT="10492" marB="10492" anchor="b"/>
                </a:tc>
                <a:tc>
                  <a:txBody>
                    <a:bodyPr/>
                    <a:lstStyle/>
                    <a:p>
                      <a:pPr algn="l" fontAlgn="b"/>
                      <a:r>
                        <a:rPr lang="en-US" sz="3200" b="1">
                          <a:effectLst/>
                        </a:rPr>
                        <a:t>Impact in Disconnected mode</a:t>
                      </a:r>
                    </a:p>
                  </a:txBody>
                  <a:tcPr marL="13989" marR="13989" marT="10492" marB="10492" anchor="b"/>
                </a:tc>
                <a:extLst>
                  <a:ext uri="{0D108BD9-81ED-4DB2-BD59-A6C34878D82A}">
                    <a16:rowId xmlns:a16="http://schemas.microsoft.com/office/drawing/2014/main" val="448942815"/>
                  </a:ext>
                </a:extLst>
              </a:tr>
              <a:tr h="363426">
                <a:tc>
                  <a:txBody>
                    <a:bodyPr/>
                    <a:lstStyle/>
                    <a:p>
                      <a:pPr fontAlgn="t"/>
                      <a:r>
                        <a:rPr lang="en-US" sz="2400">
                          <a:effectLst/>
                        </a:rPr>
                        <a:t>Public PKI Certificates</a:t>
                      </a:r>
                    </a:p>
                  </a:txBody>
                  <a:tcPr marL="13989" marR="13989" marT="10492" marB="10492"/>
                </a:tc>
                <a:tc>
                  <a:txBody>
                    <a:bodyPr/>
                    <a:lstStyle/>
                    <a:p>
                      <a:pPr fontAlgn="t"/>
                      <a:r>
                        <a:rPr lang="en-US" sz="2400">
                          <a:effectLst/>
                        </a:rPr>
                        <a:t>Unavailable – Internet connectivity is required for Certificate Revocation List (CRL) and Online Certificate Status Protocol (OSCP) services in the context of HTTPS.</a:t>
                      </a:r>
                    </a:p>
                  </a:txBody>
                  <a:tcPr marL="13989" marR="13989" marT="10492" marB="10492"/>
                </a:tc>
                <a:extLst>
                  <a:ext uri="{0D108BD9-81ED-4DB2-BD59-A6C34878D82A}">
                    <a16:rowId xmlns:a16="http://schemas.microsoft.com/office/drawing/2014/main" val="3442774903"/>
                  </a:ext>
                </a:extLst>
              </a:tr>
              <a:tr h="895267">
                <a:tc>
                  <a:txBody>
                    <a:bodyPr/>
                    <a:lstStyle/>
                    <a:p>
                      <a:pPr fontAlgn="t"/>
                      <a:r>
                        <a:rPr lang="en-US" sz="2400">
                          <a:effectLst/>
                        </a:rPr>
                        <a:t>Key Vault</a:t>
                      </a:r>
                    </a:p>
                  </a:txBody>
                  <a:tcPr marL="13989" marR="13989" marT="10492" marB="10492"/>
                </a:tc>
                <a:tc>
                  <a:txBody>
                    <a:bodyPr/>
                    <a:lstStyle/>
                    <a:p>
                      <a:pPr fontAlgn="t"/>
                      <a:r>
                        <a:rPr lang="en-US" sz="2400">
                          <a:effectLst/>
                        </a:rPr>
                        <a:t>Impaired – A common use case for Key Vault is to have an application read secrets at runtime. For this the application needs a service principal in the directory. In Azure Active Directory, regular users (non-admins) are by default allowed to add service principals. In AD (using ADFS) they are not. This places a hurdle in the end-to-end experience because one must always go through a directory admin to add any application.</a:t>
                      </a:r>
                    </a:p>
                  </a:txBody>
                  <a:tcPr marL="13989" marR="13989" marT="10492" marB="10492"/>
                </a:tc>
                <a:extLst>
                  <a:ext uri="{0D108BD9-81ED-4DB2-BD59-A6C34878D82A}">
                    <a16:rowId xmlns:a16="http://schemas.microsoft.com/office/drawing/2014/main" val="1612235325"/>
                  </a:ext>
                </a:extLst>
              </a:tr>
              <a:tr h="895267">
                <a:tc>
                  <a:txBody>
                    <a:bodyPr/>
                    <a:lstStyle/>
                    <a:p>
                      <a:pPr fontAlgn="t"/>
                      <a:r>
                        <a:rPr lang="en-US" sz="2400">
                          <a:effectLst/>
                        </a:rPr>
                        <a:t>Logic Apps or other hybrid use cases</a:t>
                      </a:r>
                    </a:p>
                  </a:txBody>
                  <a:tcPr marL="13989" marR="13989" marT="10492" marB="10492"/>
                </a:tc>
                <a:tc>
                  <a:txBody>
                    <a:bodyPr/>
                    <a:lstStyle/>
                    <a:p>
                      <a:pPr fontAlgn="t"/>
                      <a:r>
                        <a:rPr lang="en-US" sz="2400" dirty="0">
                          <a:effectLst/>
                        </a:rPr>
                        <a:t>Unavailable – Logic Apps are a hybrid use case and cannot run when disconnected. No hybrid functionality is usable while disconnected.</a:t>
                      </a:r>
                    </a:p>
                  </a:txBody>
                  <a:tcPr marL="13989" marR="13989" marT="10492" marB="10492"/>
                </a:tc>
                <a:extLst>
                  <a:ext uri="{0D108BD9-81ED-4DB2-BD59-A6C34878D82A}">
                    <a16:rowId xmlns:a16="http://schemas.microsoft.com/office/drawing/2014/main" val="1302485338"/>
                  </a:ext>
                </a:extLst>
              </a:tr>
            </a:tbl>
          </a:graphicData>
        </a:graphic>
      </p:graphicFrame>
    </p:spTree>
    <p:extLst>
      <p:ext uri="{BB962C8B-B14F-4D97-AF65-F5344CB8AC3E}">
        <p14:creationId xmlns:p14="http://schemas.microsoft.com/office/powerpoint/2010/main" val="4184667341"/>
      </p:ext>
    </p:extLst>
  </p:cSld>
  <p:clrMapOvr>
    <a:masterClrMapping/>
  </p:clrMapOvr>
  <p:transition advTm="72663">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b="1">
                <a:cs typeface="Segoe UI"/>
              </a:rPr>
              <a:t>App Service - </a:t>
            </a:r>
            <a:r>
              <a:rPr lang="en-US">
                <a:cs typeface="Segoe UI"/>
              </a:rPr>
              <a:t>Impacts of being disconnected</a:t>
            </a:r>
          </a:p>
        </p:txBody>
      </p:sp>
      <p:graphicFrame>
        <p:nvGraphicFramePr>
          <p:cNvPr id="4" name="Table 3">
            <a:extLst>
              <a:ext uri="{FF2B5EF4-FFF2-40B4-BE49-F238E27FC236}">
                <a16:creationId xmlns:a16="http://schemas.microsoft.com/office/drawing/2014/main" id="{58E59C00-00A6-4ED5-8BF1-C45A7A97F9AF}"/>
              </a:ext>
            </a:extLst>
          </p:cNvPr>
          <p:cNvGraphicFramePr>
            <a:graphicFrameLocks noGrp="1"/>
          </p:cNvGraphicFramePr>
          <p:nvPr>
            <p:extLst>
              <p:ext uri="{D42A27DB-BD31-4B8C-83A1-F6EECF244321}">
                <p14:modId xmlns:p14="http://schemas.microsoft.com/office/powerpoint/2010/main" val="1162309679"/>
              </p:ext>
            </p:extLst>
          </p:nvPr>
        </p:nvGraphicFramePr>
        <p:xfrm>
          <a:off x="655637" y="1439862"/>
          <a:ext cx="11353800" cy="4594976"/>
        </p:xfrm>
        <a:graphic>
          <a:graphicData uri="http://schemas.openxmlformats.org/drawingml/2006/table">
            <a:tbl>
              <a:tblPr firstRow="1">
                <a:tableStyleId>{69CF1AB2-1976-4502-BF36-3FF5EA218861}</a:tableStyleId>
              </a:tblPr>
              <a:tblGrid>
                <a:gridCol w="2819400">
                  <a:extLst>
                    <a:ext uri="{9D8B030D-6E8A-4147-A177-3AD203B41FA5}">
                      <a16:colId xmlns:a16="http://schemas.microsoft.com/office/drawing/2014/main" val="2391436911"/>
                    </a:ext>
                  </a:extLst>
                </a:gridCol>
                <a:gridCol w="8534400">
                  <a:extLst>
                    <a:ext uri="{9D8B030D-6E8A-4147-A177-3AD203B41FA5}">
                      <a16:colId xmlns:a16="http://schemas.microsoft.com/office/drawing/2014/main" val="3050209851"/>
                    </a:ext>
                  </a:extLst>
                </a:gridCol>
              </a:tblGrid>
              <a:tr h="150688">
                <a:tc>
                  <a:txBody>
                    <a:bodyPr/>
                    <a:lstStyle/>
                    <a:p>
                      <a:pPr algn="l" fontAlgn="b"/>
                      <a:r>
                        <a:rPr lang="en-US" sz="3200">
                          <a:effectLst/>
                        </a:rPr>
                        <a:t>Feature</a:t>
                      </a:r>
                    </a:p>
                  </a:txBody>
                  <a:tcPr marL="13989" marR="13989" marT="10492" marB="10492" anchor="b"/>
                </a:tc>
                <a:tc>
                  <a:txBody>
                    <a:bodyPr/>
                    <a:lstStyle/>
                    <a:p>
                      <a:pPr algn="l" fontAlgn="b"/>
                      <a:r>
                        <a:rPr lang="en-US" sz="3200">
                          <a:effectLst/>
                        </a:rPr>
                        <a:t>Impact in Disconnected mode</a:t>
                      </a:r>
                    </a:p>
                  </a:txBody>
                  <a:tcPr marL="13989" marR="13989" marT="10492" marB="10492" anchor="b"/>
                </a:tc>
                <a:extLst>
                  <a:ext uri="{0D108BD9-81ED-4DB2-BD59-A6C34878D82A}">
                    <a16:rowId xmlns:a16="http://schemas.microsoft.com/office/drawing/2014/main" val="448942815"/>
                  </a:ext>
                </a:extLst>
              </a:tr>
              <a:tr h="363426">
                <a:tc>
                  <a:txBody>
                    <a:bodyPr/>
                    <a:lstStyle/>
                    <a:p>
                      <a:pPr fontAlgn="t"/>
                      <a:r>
                        <a:rPr lang="en-US" sz="2400">
                          <a:effectLst/>
                        </a:rPr>
                        <a:t>CI/CD Sources</a:t>
                      </a:r>
                    </a:p>
                  </a:txBody>
                  <a:tcPr marL="13989" marR="13989" marT="10492" marB="10492"/>
                </a:tc>
                <a:tc>
                  <a:txBody>
                    <a:bodyPr/>
                    <a:lstStyle/>
                    <a:p>
                      <a:pPr fontAlgn="t"/>
                      <a:r>
                        <a:rPr lang="en-US" sz="2400">
                          <a:effectLst/>
                        </a:rPr>
                        <a:t>Limited – S</a:t>
                      </a:r>
                      <a:r>
                        <a:rPr lang="en-US" sz="2400" b="0" i="0" u="none" strike="noStrike" noProof="0">
                          <a:effectLst/>
                          <a:latin typeface="Segoe UI Semilight"/>
                        </a:rPr>
                        <a:t>ources like GitHub/</a:t>
                      </a:r>
                      <a:r>
                        <a:rPr lang="en-US" sz="2400" b="0" i="0" u="none" strike="noStrike" noProof="0" err="1">
                          <a:effectLst/>
                          <a:latin typeface="Segoe UI Semilight"/>
                        </a:rPr>
                        <a:t>DropBox</a:t>
                      </a:r>
                      <a:r>
                        <a:rPr lang="en-US" sz="2400" b="0" i="0" u="none" strike="noStrike" noProof="0">
                          <a:effectLst/>
                          <a:latin typeface="Segoe UI Semilight"/>
                        </a:rPr>
                        <a:t>/OneDrive/</a:t>
                      </a:r>
                      <a:r>
                        <a:rPr lang="en-US" sz="2400" b="0" i="0" u="none" strike="noStrike" noProof="0" err="1">
                          <a:effectLst/>
                          <a:latin typeface="Segoe UI Semilight"/>
                        </a:rPr>
                        <a:t>BitBucket</a:t>
                      </a:r>
                      <a:r>
                        <a:rPr lang="en-US" sz="2400" b="0" i="0" u="none" strike="noStrike" noProof="0">
                          <a:effectLst/>
                          <a:latin typeface="Segoe UI Semilight"/>
                        </a:rPr>
                        <a:t> are limited to manual fetch if there is at least outbound connectivity, as there is no way for those services to trigger the webhooks that automatically initiate deployments. If there is no connectivity, then only CI/CD sources to Azure Stack will work.</a:t>
                      </a:r>
                    </a:p>
                  </a:txBody>
                  <a:tcPr marL="13989" marR="13989" marT="10492" marB="10492"/>
                </a:tc>
                <a:extLst>
                  <a:ext uri="{0D108BD9-81ED-4DB2-BD59-A6C34878D82A}">
                    <a16:rowId xmlns:a16="http://schemas.microsoft.com/office/drawing/2014/main" val="3442774903"/>
                  </a:ext>
                </a:extLst>
              </a:tr>
              <a:tr h="895267">
                <a:tc>
                  <a:txBody>
                    <a:bodyPr/>
                    <a:lstStyle/>
                    <a:p>
                      <a:pPr fontAlgn="t"/>
                      <a:r>
                        <a:rPr lang="en-US" sz="2400">
                          <a:effectLst/>
                        </a:rPr>
                        <a:t>Extensions</a:t>
                      </a:r>
                    </a:p>
                  </a:txBody>
                  <a:tcPr marL="13989" marR="13989" marT="10492" marB="10492"/>
                </a:tc>
                <a:tc>
                  <a:txBody>
                    <a:bodyPr/>
                    <a:lstStyle/>
                    <a:p>
                      <a:pPr fontAlgn="t"/>
                      <a:r>
                        <a:rPr lang="en-US" sz="2400">
                          <a:effectLst/>
                        </a:rPr>
                        <a:t>Limited – </a:t>
                      </a:r>
                      <a:r>
                        <a:rPr lang="en-US" sz="2400" b="0" i="0" u="none" strike="noStrike" noProof="0">
                          <a:effectLst/>
                          <a:latin typeface="Segoe UI Semilight"/>
                        </a:rPr>
                        <a:t>Extensions are a community driven feature with features produced by contributors; the feed which populates the gallery will not be reachable</a:t>
                      </a:r>
                      <a:endParaRPr lang="en-US" sz="2400">
                        <a:effectLst/>
                      </a:endParaRPr>
                    </a:p>
                  </a:txBody>
                  <a:tcPr marL="13989" marR="13989" marT="10492" marB="10492"/>
                </a:tc>
                <a:extLst>
                  <a:ext uri="{0D108BD9-81ED-4DB2-BD59-A6C34878D82A}">
                    <a16:rowId xmlns:a16="http://schemas.microsoft.com/office/drawing/2014/main" val="1612235325"/>
                  </a:ext>
                </a:extLst>
              </a:tr>
              <a:tr h="895267">
                <a:tc>
                  <a:txBody>
                    <a:bodyPr/>
                    <a:lstStyle/>
                    <a:p>
                      <a:pPr fontAlgn="t"/>
                      <a:r>
                        <a:rPr lang="en-US" sz="2400" err="1">
                          <a:effectLst/>
                        </a:rPr>
                        <a:t>EasyAuth</a:t>
                      </a:r>
                    </a:p>
                  </a:txBody>
                  <a:tcPr marL="13989" marR="13989" marT="10492" marB="10492"/>
                </a:tc>
                <a:tc>
                  <a:txBody>
                    <a:bodyPr/>
                    <a:lstStyle/>
                    <a:p>
                      <a:pPr fontAlgn="t"/>
                      <a:r>
                        <a:rPr lang="en-US" sz="2400" dirty="0">
                          <a:effectLst/>
                        </a:rPr>
                        <a:t>Unavailable – T</a:t>
                      </a:r>
                      <a:r>
                        <a:rPr lang="en-US" sz="2400" b="0" i="0" u="none" strike="noStrike" noProof="0" dirty="0">
                          <a:effectLst/>
                          <a:latin typeface="Segoe UI Semilight"/>
                        </a:rPr>
                        <a:t>his feature enables easy configuration of Authentication with AAD, Microsoft Account, Google, Facebook, Twitter – without an Internet connection, these will fail.  </a:t>
                      </a:r>
                      <a:endParaRPr lang="en-US" sz="2400" dirty="0">
                        <a:effectLst/>
                      </a:endParaRPr>
                    </a:p>
                  </a:txBody>
                  <a:tcPr marL="13989" marR="13989" marT="10492" marB="10492"/>
                </a:tc>
                <a:extLst>
                  <a:ext uri="{0D108BD9-81ED-4DB2-BD59-A6C34878D82A}">
                    <a16:rowId xmlns:a16="http://schemas.microsoft.com/office/drawing/2014/main" val="1302485338"/>
                  </a:ext>
                </a:extLst>
              </a:tr>
            </a:tbl>
          </a:graphicData>
        </a:graphic>
      </p:graphicFrame>
    </p:spTree>
    <p:extLst>
      <p:ext uri="{BB962C8B-B14F-4D97-AF65-F5344CB8AC3E}">
        <p14:creationId xmlns:p14="http://schemas.microsoft.com/office/powerpoint/2010/main" val="2402224724"/>
      </p:ext>
    </p:extLst>
  </p:cSld>
  <p:clrMapOvr>
    <a:masterClrMapping/>
  </p:clrMapOvr>
  <p:transition advTm="39373">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7" y="313511"/>
            <a:ext cx="11889564" cy="917575"/>
          </a:xfrm>
        </p:spPr>
        <p:txBody>
          <a:bodyPr/>
          <a:lstStyle/>
          <a:p>
            <a:r>
              <a:rPr lang="en-US">
                <a:solidFill>
                  <a:srgbClr val="505050"/>
                </a:solidFill>
              </a:rPr>
              <a:t>Agenda</a:t>
            </a:r>
          </a:p>
        </p:txBody>
      </p:sp>
      <p:sp>
        <p:nvSpPr>
          <p:cNvPr id="6" name="Text Placeholder 5"/>
          <p:cNvSpPr>
            <a:spLocks noGrp="1"/>
          </p:cNvSpPr>
          <p:nvPr>
            <p:ph type="body" sz="quarter" idx="10"/>
          </p:nvPr>
        </p:nvSpPr>
        <p:spPr>
          <a:xfrm>
            <a:off x="274639" y="1211264"/>
            <a:ext cx="7509672" cy="5244513"/>
          </a:xfrm>
        </p:spPr>
        <p:txBody>
          <a:bodyPr lIns="182880" tIns="91440" rIns="91440"/>
          <a:lstStyle/>
          <a:p>
            <a:r>
              <a:rPr lang="en-US" sz="2400"/>
              <a:t>Connectedness</a:t>
            </a:r>
          </a:p>
          <a:p>
            <a:r>
              <a:rPr lang="en-US" sz="2400"/>
              <a:t>Adjacent systems for identity, monitoring, and management</a:t>
            </a:r>
          </a:p>
          <a:p>
            <a:pPr lvl="0"/>
            <a:r>
              <a:rPr lang="en-US" sz="2400"/>
              <a:t>Deployment of a disconnected Azure Stack</a:t>
            </a:r>
          </a:p>
          <a:p>
            <a:pPr lvl="0"/>
            <a:r>
              <a:rPr lang="en-US" sz="2400"/>
              <a:t>Disconnected registration</a:t>
            </a:r>
          </a:p>
          <a:p>
            <a:pPr lvl="0"/>
            <a:r>
              <a:rPr lang="en-US" sz="2400"/>
              <a:t>Disconnected certificate use</a:t>
            </a:r>
          </a:p>
          <a:p>
            <a:pPr lvl="0"/>
            <a:r>
              <a:rPr lang="en-US" sz="2400"/>
              <a:t>Disconnected identity with ADFS</a:t>
            </a:r>
          </a:p>
          <a:p>
            <a:pPr lvl="0"/>
            <a:r>
              <a:rPr lang="en-US" sz="2400"/>
              <a:t>Disconnected time sync</a:t>
            </a:r>
          </a:p>
          <a:p>
            <a:pPr lvl="0"/>
            <a:r>
              <a:rPr lang="en-US" sz="2400"/>
              <a:t>Disconnected marketplace syndication</a:t>
            </a:r>
          </a:p>
          <a:p>
            <a:pPr lvl="0"/>
            <a:r>
              <a:rPr lang="en-US" sz="2400"/>
              <a:t>Disconnected licensing, billing, and consumption reporting</a:t>
            </a:r>
          </a:p>
          <a:p>
            <a:pPr lvl="0"/>
            <a:r>
              <a:rPr lang="en-US" sz="2400"/>
              <a:t>Disconnected backup</a:t>
            </a:r>
          </a:p>
          <a:p>
            <a:pPr lvl="0"/>
            <a:r>
              <a:rPr lang="en-US" sz="2400"/>
              <a:t>Disconnected support scenarios</a:t>
            </a:r>
          </a:p>
        </p:txBody>
      </p:sp>
      <p:grpSp>
        <p:nvGrpSpPr>
          <p:cNvPr id="2" name="Group 1"/>
          <p:cNvGrpSpPr>
            <a:grpSpLocks noChangeAspect="1"/>
          </p:cNvGrpSpPr>
          <p:nvPr/>
        </p:nvGrpSpPr>
        <p:grpSpPr>
          <a:xfrm>
            <a:off x="7285037" y="-1"/>
            <a:ext cx="51514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advTm="29157">
        <p:fade/>
      </p:transition>
    </mc:Choice>
    <mc:Fallback xmlns="">
      <p:transition spd="med" advTm="29157">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b="1" dirty="0">
                <a:cs typeface="Segoe UI"/>
              </a:rPr>
              <a:t>App Service – </a:t>
            </a:r>
            <a:r>
              <a:rPr lang="en-US" dirty="0">
                <a:cs typeface="Segoe UI"/>
              </a:rPr>
              <a:t>More disconnected impacts</a:t>
            </a:r>
          </a:p>
        </p:txBody>
      </p:sp>
      <p:graphicFrame>
        <p:nvGraphicFramePr>
          <p:cNvPr id="4" name="Table 3">
            <a:extLst>
              <a:ext uri="{FF2B5EF4-FFF2-40B4-BE49-F238E27FC236}">
                <a16:creationId xmlns:a16="http://schemas.microsoft.com/office/drawing/2014/main" id="{58E59C00-00A6-4ED5-8BF1-C45A7A97F9AF}"/>
              </a:ext>
            </a:extLst>
          </p:cNvPr>
          <p:cNvGraphicFramePr>
            <a:graphicFrameLocks noGrp="1"/>
          </p:cNvGraphicFramePr>
          <p:nvPr>
            <p:extLst>
              <p:ext uri="{D42A27DB-BD31-4B8C-83A1-F6EECF244321}">
                <p14:modId xmlns:p14="http://schemas.microsoft.com/office/powerpoint/2010/main" val="2987560601"/>
              </p:ext>
            </p:extLst>
          </p:nvPr>
        </p:nvGraphicFramePr>
        <p:xfrm>
          <a:off x="655637" y="1439862"/>
          <a:ext cx="11353800" cy="3110952"/>
        </p:xfrm>
        <a:graphic>
          <a:graphicData uri="http://schemas.openxmlformats.org/drawingml/2006/table">
            <a:tbl>
              <a:tblPr firstRow="1">
                <a:tableStyleId>{69CF1AB2-1976-4502-BF36-3FF5EA218861}</a:tableStyleId>
              </a:tblPr>
              <a:tblGrid>
                <a:gridCol w="2819400">
                  <a:extLst>
                    <a:ext uri="{9D8B030D-6E8A-4147-A177-3AD203B41FA5}">
                      <a16:colId xmlns:a16="http://schemas.microsoft.com/office/drawing/2014/main" val="2391436911"/>
                    </a:ext>
                  </a:extLst>
                </a:gridCol>
                <a:gridCol w="8534400">
                  <a:extLst>
                    <a:ext uri="{9D8B030D-6E8A-4147-A177-3AD203B41FA5}">
                      <a16:colId xmlns:a16="http://schemas.microsoft.com/office/drawing/2014/main" val="3050209851"/>
                    </a:ext>
                  </a:extLst>
                </a:gridCol>
              </a:tblGrid>
              <a:tr h="150688">
                <a:tc>
                  <a:txBody>
                    <a:bodyPr/>
                    <a:lstStyle/>
                    <a:p>
                      <a:pPr algn="l" fontAlgn="b"/>
                      <a:r>
                        <a:rPr lang="en-US" sz="3200">
                          <a:effectLst/>
                        </a:rPr>
                        <a:t>Feature</a:t>
                      </a:r>
                    </a:p>
                  </a:txBody>
                  <a:tcPr marL="13989" marR="13989" marT="10492" marB="10492" anchor="b"/>
                </a:tc>
                <a:tc>
                  <a:txBody>
                    <a:bodyPr/>
                    <a:lstStyle/>
                    <a:p>
                      <a:pPr algn="l" fontAlgn="b"/>
                      <a:r>
                        <a:rPr lang="en-US" sz="3200">
                          <a:effectLst/>
                        </a:rPr>
                        <a:t>Impact in Disconnected mode</a:t>
                      </a:r>
                    </a:p>
                  </a:txBody>
                  <a:tcPr marL="13989" marR="13989" marT="10492" marB="10492" anchor="b"/>
                </a:tc>
                <a:extLst>
                  <a:ext uri="{0D108BD9-81ED-4DB2-BD59-A6C34878D82A}">
                    <a16:rowId xmlns:a16="http://schemas.microsoft.com/office/drawing/2014/main" val="448942815"/>
                  </a:ext>
                </a:extLst>
              </a:tr>
              <a:tr h="363426">
                <a:tc>
                  <a:txBody>
                    <a:bodyPr/>
                    <a:lstStyle/>
                    <a:p>
                      <a:pPr lvl="0">
                        <a:buNone/>
                      </a:pPr>
                      <a:r>
                        <a:rPr lang="en-US" sz="2400" b="0" i="0" u="none" strike="noStrike" noProof="0">
                          <a:effectLst/>
                          <a:latin typeface="Segoe UI Semilight"/>
                        </a:rPr>
                        <a:t>Azure Functions: Triggers and input bindings </a:t>
                      </a:r>
                      <a:endParaRPr lang="en-US" sz="2400">
                        <a:effectLst/>
                      </a:endParaRPr>
                    </a:p>
                  </a:txBody>
                  <a:tcPr marL="13989" marR="13989" marT="10492" marB="10492"/>
                </a:tc>
                <a:tc>
                  <a:txBody>
                    <a:bodyPr/>
                    <a:lstStyle/>
                    <a:p>
                      <a:pPr fontAlgn="t"/>
                      <a:r>
                        <a:rPr lang="en-US" sz="2400">
                          <a:effectLst/>
                        </a:rPr>
                        <a:t>Limited – </a:t>
                      </a:r>
                      <a:r>
                        <a:rPr lang="en-US" sz="2400" b="0" i="0" u="none" strike="noStrike" noProof="0">
                          <a:effectLst/>
                          <a:latin typeface="Segoe UI Semilight"/>
                        </a:rPr>
                        <a:t> Not all services are supported, given Azure Stack primarily only has Storage – therefore limited to Blobs, Tables, Queues, Timer, </a:t>
                      </a:r>
                      <a:r>
                        <a:rPr lang="en-US" sz="2400" b="0" i="0" u="none" strike="noStrike" noProof="0" err="1">
                          <a:effectLst/>
                          <a:latin typeface="Segoe UI Semilight"/>
                        </a:rPr>
                        <a:t>WebHook</a:t>
                      </a:r>
                      <a:r>
                        <a:rPr lang="en-US" sz="2400" b="0" i="0" u="none" strike="noStrike" noProof="0">
                          <a:effectLst/>
                          <a:latin typeface="Segoe UI Semilight"/>
                        </a:rPr>
                        <a:t> and </a:t>
                      </a:r>
                      <a:r>
                        <a:rPr lang="en-US" sz="2400" b="0" i="0" u="none" strike="noStrike" noProof="0" err="1">
                          <a:effectLst/>
                          <a:latin typeface="Segoe UI Semilight"/>
                        </a:rPr>
                        <a:t>HttpTriggers</a:t>
                      </a:r>
                      <a:r>
                        <a:rPr lang="en-US" sz="2400" b="0" i="0" u="none" strike="noStrike" noProof="0">
                          <a:effectLst/>
                          <a:latin typeface="Segoe UI Semilight"/>
                        </a:rPr>
                        <a:t>.</a:t>
                      </a:r>
                    </a:p>
                  </a:txBody>
                  <a:tcPr marL="13989" marR="13989" marT="10492" marB="10492"/>
                </a:tc>
                <a:extLst>
                  <a:ext uri="{0D108BD9-81ED-4DB2-BD59-A6C34878D82A}">
                    <a16:rowId xmlns:a16="http://schemas.microsoft.com/office/drawing/2014/main" val="3442774903"/>
                  </a:ext>
                </a:extLst>
              </a:tr>
              <a:tr h="895267">
                <a:tc>
                  <a:txBody>
                    <a:bodyPr/>
                    <a:lstStyle/>
                    <a:p>
                      <a:pPr lvl="0">
                        <a:buNone/>
                      </a:pPr>
                      <a:r>
                        <a:rPr lang="en-US" sz="2400" b="0" i="0" u="none" strike="noStrike" noProof="0">
                          <a:effectLst/>
                          <a:latin typeface="Segoe UI Semilight"/>
                        </a:rPr>
                        <a:t>Applications that call online package managers during Kudu build </a:t>
                      </a:r>
                      <a:endParaRPr lang="en-US" sz="2400">
                        <a:effectLst/>
                      </a:endParaRPr>
                    </a:p>
                  </a:txBody>
                  <a:tcPr marL="13989" marR="13989" marT="10492" marB="10492"/>
                </a:tc>
                <a:tc>
                  <a:txBody>
                    <a:bodyPr/>
                    <a:lstStyle/>
                    <a:p>
                      <a:pPr fontAlgn="t"/>
                      <a:r>
                        <a:rPr lang="en-US" sz="2400" dirty="0">
                          <a:effectLst/>
                        </a:rPr>
                        <a:t>Limited – </a:t>
                      </a:r>
                      <a:r>
                        <a:rPr lang="en-US" sz="2400" b="0" i="0" u="none" strike="noStrike" noProof="0" dirty="0" err="1">
                          <a:effectLst/>
                          <a:latin typeface="Segoe UI Semilight"/>
                        </a:rPr>
                        <a:t>nuget</a:t>
                      </a:r>
                      <a:r>
                        <a:rPr lang="en-US" sz="2400" b="0" i="0" u="none" strike="noStrike" noProof="0" dirty="0">
                          <a:effectLst/>
                          <a:latin typeface="Segoe UI Semilight"/>
                        </a:rPr>
                        <a:t>, </a:t>
                      </a:r>
                      <a:r>
                        <a:rPr lang="en-US" sz="2400" b="0" i="0" u="none" strike="noStrike" noProof="0" dirty="0" err="1">
                          <a:effectLst/>
                          <a:latin typeface="Segoe UI Semilight"/>
                        </a:rPr>
                        <a:t>npm</a:t>
                      </a:r>
                      <a:r>
                        <a:rPr lang="en-US" sz="2400" b="0" i="0" u="none" strike="noStrike" noProof="0" dirty="0">
                          <a:effectLst/>
                          <a:latin typeface="Segoe UI Semilight"/>
                        </a:rPr>
                        <a:t> won’t be able to make these calls, as the worker roles will not be able to reach out to the Internet.</a:t>
                      </a:r>
                      <a:endParaRPr lang="en-US" sz="2400" dirty="0">
                        <a:effectLst/>
                      </a:endParaRPr>
                    </a:p>
                  </a:txBody>
                  <a:tcPr marL="13989" marR="13989" marT="10492" marB="10492"/>
                </a:tc>
                <a:extLst>
                  <a:ext uri="{0D108BD9-81ED-4DB2-BD59-A6C34878D82A}">
                    <a16:rowId xmlns:a16="http://schemas.microsoft.com/office/drawing/2014/main" val="1612235325"/>
                  </a:ext>
                </a:extLst>
              </a:tr>
            </a:tbl>
          </a:graphicData>
        </a:graphic>
      </p:graphicFrame>
      <p:sp>
        <p:nvSpPr>
          <p:cNvPr id="3" name="TextBox 2">
            <a:extLst>
              <a:ext uri="{FF2B5EF4-FFF2-40B4-BE49-F238E27FC236}">
                <a16:creationId xmlns:a16="http://schemas.microsoft.com/office/drawing/2014/main" id="{6E608895-D769-4160-BC17-3F3247E12531}"/>
              </a:ext>
            </a:extLst>
          </p:cNvPr>
          <p:cNvSpPr txBox="1"/>
          <p:nvPr/>
        </p:nvSpPr>
        <p:spPr>
          <a:xfrm>
            <a:off x="930349" y="5018567"/>
            <a:ext cx="10542181" cy="1625060"/>
          </a:xfrm>
          <a:prstGeom prst="rect">
            <a:avLst/>
          </a:prstGeom>
          <a:noFill/>
        </p:spPr>
        <p:txBody>
          <a:bodyPr wrap="square" lIns="182880" tIns="146304" rIns="182880" bIns="146304" rtlCol="0">
            <a:spAutoFit/>
          </a:bodyPr>
          <a:lstStyle/>
          <a:p>
            <a:pPr>
              <a:lnSpc>
                <a:spcPct val="90000"/>
              </a:lnSpc>
              <a:spcAft>
                <a:spcPts val="600"/>
              </a:spcAft>
            </a:pPr>
            <a:r>
              <a:rPr lang="en-CA" sz="2400" b="1" dirty="0">
                <a:gradFill>
                  <a:gsLst>
                    <a:gs pos="2917">
                      <a:schemeClr val="tx1"/>
                    </a:gs>
                    <a:gs pos="30000">
                      <a:schemeClr val="tx1"/>
                    </a:gs>
                  </a:gsLst>
                  <a:lin ang="5400000" scaled="0"/>
                </a:gradFill>
              </a:rPr>
              <a:t>*Currently, installation of the App Service resource provider requires forms-based authentication during the installation. So if your customer AD FS has forms-based auth disabled (like if they use smartcard auth) installation will be blocked. Workaround to proceed without forms-based auth is in the pipeline.</a:t>
            </a:r>
          </a:p>
        </p:txBody>
      </p:sp>
    </p:spTree>
    <p:extLst>
      <p:ext uri="{BB962C8B-B14F-4D97-AF65-F5344CB8AC3E}">
        <p14:creationId xmlns:p14="http://schemas.microsoft.com/office/powerpoint/2010/main" val="1864700476"/>
      </p:ext>
    </p:extLst>
  </p:cSld>
  <p:clrMapOvr>
    <a:masterClrMapping/>
  </p:clrMapOvr>
  <p:transition advTm="23802">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Deployment of a Disconnected Azure Stack</a:t>
            </a:r>
          </a:p>
        </p:txBody>
      </p:sp>
      <p:sp>
        <p:nvSpPr>
          <p:cNvPr id="3" name="TextBox 2"/>
          <p:cNvSpPr txBox="1"/>
          <p:nvPr/>
        </p:nvSpPr>
        <p:spPr>
          <a:xfrm>
            <a:off x="235602" y="4945062"/>
            <a:ext cx="10819896" cy="1015578"/>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What is different during deployment</a:t>
            </a:r>
          </a:p>
        </p:txBody>
      </p:sp>
    </p:spTree>
    <p:extLst>
      <p:ext uri="{BB962C8B-B14F-4D97-AF65-F5344CB8AC3E}">
        <p14:creationId xmlns:p14="http://schemas.microsoft.com/office/powerpoint/2010/main" val="90087813"/>
      </p:ext>
    </p:extLst>
  </p:cSld>
  <p:clrMapOvr>
    <a:masterClrMapping/>
  </p:clrMapOvr>
  <p:transition advTm="4479">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Deployment considerations</a:t>
            </a:r>
          </a:p>
        </p:txBody>
      </p:sp>
      <p:sp>
        <p:nvSpPr>
          <p:cNvPr id="3" name="TextBox 2">
            <a:extLst>
              <a:ext uri="{FF2B5EF4-FFF2-40B4-BE49-F238E27FC236}">
                <a16:creationId xmlns:a16="http://schemas.microsoft.com/office/drawing/2014/main" id="{45700CC9-F165-480C-8261-12ED77CF1485}"/>
              </a:ext>
            </a:extLst>
          </p:cNvPr>
          <p:cNvSpPr txBox="1"/>
          <p:nvPr/>
        </p:nvSpPr>
        <p:spPr>
          <a:xfrm>
            <a:off x="503237" y="1820862"/>
            <a:ext cx="10744200" cy="448122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There may be </a:t>
            </a:r>
            <a:r>
              <a:rPr lang="en-US" sz="2800" b="1" i="1">
                <a:gradFill>
                  <a:gsLst>
                    <a:gs pos="2917">
                      <a:schemeClr val="tx1"/>
                    </a:gs>
                    <a:gs pos="30000">
                      <a:schemeClr val="tx1"/>
                    </a:gs>
                  </a:gsLst>
                  <a:lin ang="5400000" scaled="0"/>
                </a:gradFill>
              </a:rPr>
              <a:t>physical</a:t>
            </a:r>
            <a:r>
              <a:rPr lang="en-US" sz="2800" b="1">
                <a:gradFill>
                  <a:gsLst>
                    <a:gs pos="2917">
                      <a:schemeClr val="tx1"/>
                    </a:gs>
                    <a:gs pos="30000">
                      <a:schemeClr val="tx1"/>
                    </a:gs>
                  </a:gsLst>
                  <a:lin ang="5400000" scaled="0"/>
                </a:gradFill>
              </a:rPr>
              <a:t> considerations for Azure Stack units that are mobile or where the disconnected environment is not a typical datacenter</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Identity provider must be AD FS</a:t>
            </a:r>
          </a:p>
          <a:p>
            <a:pPr marL="809271" lvl="1"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You can provide the target AD FS federation metadata offline if the AD FS is not immediately accessible</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Certificates must be provided from a PKI that will be accessible from the disconnected Azure Stack</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You may not have a full BGP-enabled network, so static routing may be the only option for connectivity to adjacent systems </a:t>
            </a:r>
          </a:p>
        </p:txBody>
      </p:sp>
    </p:spTree>
    <p:extLst>
      <p:ext uri="{BB962C8B-B14F-4D97-AF65-F5344CB8AC3E}">
        <p14:creationId xmlns:p14="http://schemas.microsoft.com/office/powerpoint/2010/main" val="1846001803"/>
      </p:ext>
    </p:extLst>
  </p:cSld>
  <p:clrMapOvr>
    <a:masterClrMapping/>
  </p:clrMapOvr>
  <p:transition advTm="55235">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PowerShell on a Disconnected Azure Stack</a:t>
            </a:r>
          </a:p>
        </p:txBody>
      </p:sp>
      <p:sp>
        <p:nvSpPr>
          <p:cNvPr id="3" name="TextBox 2"/>
          <p:cNvSpPr txBox="1"/>
          <p:nvPr/>
        </p:nvSpPr>
        <p:spPr>
          <a:xfrm>
            <a:off x="235602" y="4945062"/>
            <a:ext cx="10819896" cy="1735775"/>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How do you get the most recent cmdlets?</a:t>
            </a:r>
          </a:p>
        </p:txBody>
      </p:sp>
    </p:spTree>
    <p:extLst>
      <p:ext uri="{BB962C8B-B14F-4D97-AF65-F5344CB8AC3E}">
        <p14:creationId xmlns:p14="http://schemas.microsoft.com/office/powerpoint/2010/main" val="3829965710"/>
      </p:ext>
    </p:extLst>
  </p:cSld>
  <p:clrMapOvr>
    <a:masterClrMapping/>
  </p:clrMapOvr>
  <p:transition advTm="20464">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PowerShell Download Process</a:t>
            </a:r>
          </a:p>
        </p:txBody>
      </p:sp>
      <p:sp>
        <p:nvSpPr>
          <p:cNvPr id="3" name="TextBox 2">
            <a:extLst>
              <a:ext uri="{FF2B5EF4-FFF2-40B4-BE49-F238E27FC236}">
                <a16:creationId xmlns:a16="http://schemas.microsoft.com/office/drawing/2014/main" id="{45700CC9-F165-480C-8261-12ED77CF1485}"/>
              </a:ext>
            </a:extLst>
          </p:cNvPr>
          <p:cNvSpPr txBox="1"/>
          <p:nvPr/>
        </p:nvSpPr>
        <p:spPr>
          <a:xfrm>
            <a:off x="119871" y="1217790"/>
            <a:ext cx="6479366"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rPr>
              <a:t>Get PowerShell from an online workstation and transport it to Azure Stack</a:t>
            </a:r>
          </a:p>
        </p:txBody>
      </p:sp>
      <p:graphicFrame>
        <p:nvGraphicFramePr>
          <p:cNvPr id="4" name="Diagram 3">
            <a:extLst>
              <a:ext uri="{FF2B5EF4-FFF2-40B4-BE49-F238E27FC236}">
                <a16:creationId xmlns:a16="http://schemas.microsoft.com/office/drawing/2014/main" id="{65C74419-C9EA-476C-9E60-57B80FE1F910}"/>
              </a:ext>
            </a:extLst>
          </p:cNvPr>
          <p:cNvGraphicFramePr/>
          <p:nvPr>
            <p:extLst>
              <p:ext uri="{D42A27DB-BD31-4B8C-83A1-F6EECF244321}">
                <p14:modId xmlns:p14="http://schemas.microsoft.com/office/powerpoint/2010/main" val="586293545"/>
              </p:ext>
            </p:extLst>
          </p:nvPr>
        </p:nvGraphicFramePr>
        <p:xfrm>
          <a:off x="579437" y="1058862"/>
          <a:ext cx="11125200"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6E8314D4-B20D-411C-87EE-224680F1C523}"/>
              </a:ext>
            </a:extLst>
          </p:cNvPr>
          <p:cNvSpPr/>
          <p:nvPr/>
        </p:nvSpPr>
        <p:spPr bwMode="auto">
          <a:xfrm>
            <a:off x="2062249" y="6171800"/>
            <a:ext cx="1702029" cy="66709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Actions on Azure Stack</a:t>
            </a:r>
          </a:p>
        </p:txBody>
      </p:sp>
      <p:sp>
        <p:nvSpPr>
          <p:cNvPr id="6" name="Rectangle: Rounded Corners 5">
            <a:extLst>
              <a:ext uri="{FF2B5EF4-FFF2-40B4-BE49-F238E27FC236}">
                <a16:creationId xmlns:a16="http://schemas.microsoft.com/office/drawing/2014/main" id="{F8467824-3672-4530-AF47-5A5909B62C57}"/>
              </a:ext>
            </a:extLst>
          </p:cNvPr>
          <p:cNvSpPr/>
          <p:nvPr/>
        </p:nvSpPr>
        <p:spPr bwMode="auto">
          <a:xfrm>
            <a:off x="263931" y="6171800"/>
            <a:ext cx="1702029" cy="667096"/>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Actions on Connected Workstation</a:t>
            </a:r>
          </a:p>
        </p:txBody>
      </p:sp>
    </p:spTree>
    <p:extLst>
      <p:ext uri="{BB962C8B-B14F-4D97-AF65-F5344CB8AC3E}">
        <p14:creationId xmlns:p14="http://schemas.microsoft.com/office/powerpoint/2010/main" val="346750742"/>
      </p:ext>
    </p:extLst>
  </p:cSld>
  <p:clrMapOvr>
    <a:masterClrMapping/>
  </p:clrMapOvr>
  <p:transition advTm="67614">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Disconnected Registration</a:t>
            </a:r>
          </a:p>
        </p:txBody>
      </p:sp>
      <p:sp>
        <p:nvSpPr>
          <p:cNvPr id="3" name="TextBox 2"/>
          <p:cNvSpPr txBox="1"/>
          <p:nvPr/>
        </p:nvSpPr>
        <p:spPr>
          <a:xfrm>
            <a:off x="235602" y="4945062"/>
            <a:ext cx="10819896" cy="1015578"/>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An initial task to perform off-stack</a:t>
            </a:r>
          </a:p>
        </p:txBody>
      </p:sp>
    </p:spTree>
    <p:extLst>
      <p:ext uri="{BB962C8B-B14F-4D97-AF65-F5344CB8AC3E}">
        <p14:creationId xmlns:p14="http://schemas.microsoft.com/office/powerpoint/2010/main" val="576778717"/>
      </p:ext>
    </p:extLst>
  </p:cSld>
  <p:clrMapOvr>
    <a:masterClrMapping/>
  </p:clrMapOvr>
  <p:transition advTm="38233">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Registration Process</a:t>
            </a:r>
          </a:p>
        </p:txBody>
      </p:sp>
      <p:sp>
        <p:nvSpPr>
          <p:cNvPr id="3" name="TextBox 2">
            <a:extLst>
              <a:ext uri="{FF2B5EF4-FFF2-40B4-BE49-F238E27FC236}">
                <a16:creationId xmlns:a16="http://schemas.microsoft.com/office/drawing/2014/main" id="{45700CC9-F165-480C-8261-12ED77CF1485}"/>
              </a:ext>
            </a:extLst>
          </p:cNvPr>
          <p:cNvSpPr txBox="1"/>
          <p:nvPr/>
        </p:nvSpPr>
        <p:spPr>
          <a:xfrm>
            <a:off x="119871" y="1217790"/>
            <a:ext cx="5564966"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rPr>
              <a:t>This is a back and forth activity between Azure Stack and Azure</a:t>
            </a:r>
          </a:p>
        </p:txBody>
      </p:sp>
      <p:graphicFrame>
        <p:nvGraphicFramePr>
          <p:cNvPr id="4" name="Diagram 3">
            <a:extLst>
              <a:ext uri="{FF2B5EF4-FFF2-40B4-BE49-F238E27FC236}">
                <a16:creationId xmlns:a16="http://schemas.microsoft.com/office/drawing/2014/main" id="{65C74419-C9EA-476C-9E60-57B80FE1F910}"/>
              </a:ext>
            </a:extLst>
          </p:cNvPr>
          <p:cNvGraphicFramePr/>
          <p:nvPr>
            <p:extLst>
              <p:ext uri="{D42A27DB-BD31-4B8C-83A1-F6EECF244321}">
                <p14:modId xmlns:p14="http://schemas.microsoft.com/office/powerpoint/2010/main" val="3829795475"/>
              </p:ext>
            </p:extLst>
          </p:nvPr>
        </p:nvGraphicFramePr>
        <p:xfrm>
          <a:off x="579437" y="1058862"/>
          <a:ext cx="11125200"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A72A182F-0C07-4515-A1C1-EBFA69CBD841}"/>
              </a:ext>
            </a:extLst>
          </p:cNvPr>
          <p:cNvSpPr/>
          <p:nvPr/>
        </p:nvSpPr>
        <p:spPr bwMode="auto">
          <a:xfrm>
            <a:off x="2062249" y="6171800"/>
            <a:ext cx="1702029" cy="66709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Actions on Azure Stack</a:t>
            </a:r>
          </a:p>
        </p:txBody>
      </p:sp>
      <p:sp>
        <p:nvSpPr>
          <p:cNvPr id="6" name="Rectangle: Rounded Corners 5">
            <a:extLst>
              <a:ext uri="{FF2B5EF4-FFF2-40B4-BE49-F238E27FC236}">
                <a16:creationId xmlns:a16="http://schemas.microsoft.com/office/drawing/2014/main" id="{B2721434-C7CE-4428-A660-67DFD73A0914}"/>
              </a:ext>
            </a:extLst>
          </p:cNvPr>
          <p:cNvSpPr/>
          <p:nvPr/>
        </p:nvSpPr>
        <p:spPr bwMode="auto">
          <a:xfrm>
            <a:off x="263931" y="6171800"/>
            <a:ext cx="1702029" cy="667096"/>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Actions on Connected Workstation</a:t>
            </a:r>
          </a:p>
        </p:txBody>
      </p:sp>
    </p:spTree>
    <p:extLst>
      <p:ext uri="{BB962C8B-B14F-4D97-AF65-F5344CB8AC3E}">
        <p14:creationId xmlns:p14="http://schemas.microsoft.com/office/powerpoint/2010/main" val="826022470"/>
      </p:ext>
    </p:extLst>
  </p:cSld>
  <p:clrMapOvr>
    <a:masterClrMapping/>
  </p:clrMapOvr>
  <p:transition advTm="44031">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Disconnected Resource Provider Installation</a:t>
            </a:r>
          </a:p>
        </p:txBody>
      </p:sp>
      <p:sp>
        <p:nvSpPr>
          <p:cNvPr id="3" name="TextBox 2"/>
          <p:cNvSpPr txBox="1"/>
          <p:nvPr/>
        </p:nvSpPr>
        <p:spPr>
          <a:xfrm>
            <a:off x="235602" y="4945062"/>
            <a:ext cx="10819896" cy="1015578"/>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What’s different during deployment</a:t>
            </a:r>
          </a:p>
        </p:txBody>
      </p:sp>
    </p:spTree>
    <p:extLst>
      <p:ext uri="{BB962C8B-B14F-4D97-AF65-F5344CB8AC3E}">
        <p14:creationId xmlns:p14="http://schemas.microsoft.com/office/powerpoint/2010/main" val="2854579395"/>
      </p:ext>
    </p:extLst>
  </p:cSld>
  <p:clrMapOvr>
    <a:masterClrMapping/>
  </p:clrMapOvr>
  <p:transition advTm="17524">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Resource Provider Installation Process</a:t>
            </a:r>
          </a:p>
        </p:txBody>
      </p:sp>
      <p:sp>
        <p:nvSpPr>
          <p:cNvPr id="3" name="TextBox 2">
            <a:extLst>
              <a:ext uri="{FF2B5EF4-FFF2-40B4-BE49-F238E27FC236}">
                <a16:creationId xmlns:a16="http://schemas.microsoft.com/office/drawing/2014/main" id="{45700CC9-F165-480C-8261-12ED77CF1485}"/>
              </a:ext>
            </a:extLst>
          </p:cNvPr>
          <p:cNvSpPr txBox="1"/>
          <p:nvPr/>
        </p:nvSpPr>
        <p:spPr>
          <a:xfrm>
            <a:off x="119871" y="1217790"/>
            <a:ext cx="7393766"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rPr>
              <a:t>Get the RP from an Internet-connected workstation and copy/deploy to Azure Stack</a:t>
            </a:r>
          </a:p>
        </p:txBody>
      </p:sp>
      <p:graphicFrame>
        <p:nvGraphicFramePr>
          <p:cNvPr id="4" name="Diagram 3">
            <a:extLst>
              <a:ext uri="{FF2B5EF4-FFF2-40B4-BE49-F238E27FC236}">
                <a16:creationId xmlns:a16="http://schemas.microsoft.com/office/drawing/2014/main" id="{65C74419-C9EA-476C-9E60-57B80FE1F910}"/>
              </a:ext>
            </a:extLst>
          </p:cNvPr>
          <p:cNvGraphicFramePr/>
          <p:nvPr>
            <p:extLst>
              <p:ext uri="{D42A27DB-BD31-4B8C-83A1-F6EECF244321}">
                <p14:modId xmlns:p14="http://schemas.microsoft.com/office/powerpoint/2010/main" val="1121936"/>
              </p:ext>
            </p:extLst>
          </p:nvPr>
        </p:nvGraphicFramePr>
        <p:xfrm>
          <a:off x="579437" y="1058862"/>
          <a:ext cx="11125200"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52D6B14F-30F0-4E13-AB12-6CE96CA14F47}"/>
              </a:ext>
            </a:extLst>
          </p:cNvPr>
          <p:cNvSpPr/>
          <p:nvPr/>
        </p:nvSpPr>
        <p:spPr bwMode="auto">
          <a:xfrm>
            <a:off x="2062249" y="6171800"/>
            <a:ext cx="1702029" cy="66709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Actions on Azure Stack</a:t>
            </a:r>
          </a:p>
        </p:txBody>
      </p:sp>
      <p:sp>
        <p:nvSpPr>
          <p:cNvPr id="6" name="Rectangle: Rounded Corners 5">
            <a:extLst>
              <a:ext uri="{FF2B5EF4-FFF2-40B4-BE49-F238E27FC236}">
                <a16:creationId xmlns:a16="http://schemas.microsoft.com/office/drawing/2014/main" id="{4B39847E-7628-47CA-9742-DAF3CB16EF0F}"/>
              </a:ext>
            </a:extLst>
          </p:cNvPr>
          <p:cNvSpPr/>
          <p:nvPr/>
        </p:nvSpPr>
        <p:spPr bwMode="auto">
          <a:xfrm>
            <a:off x="263931" y="6171800"/>
            <a:ext cx="1702029" cy="667096"/>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Actions on Connected Workstation</a:t>
            </a:r>
          </a:p>
        </p:txBody>
      </p:sp>
    </p:spTree>
    <p:extLst>
      <p:ext uri="{BB962C8B-B14F-4D97-AF65-F5344CB8AC3E}">
        <p14:creationId xmlns:p14="http://schemas.microsoft.com/office/powerpoint/2010/main" val="31852467"/>
      </p:ext>
    </p:extLst>
  </p:cSld>
  <p:clrMapOvr>
    <a:masterClrMapping/>
  </p:clrMapOvr>
  <p:transition advTm="19027">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App Service RP offline installation</a:t>
            </a:r>
          </a:p>
        </p:txBody>
      </p:sp>
      <p:sp>
        <p:nvSpPr>
          <p:cNvPr id="3" name="TextBox 2">
            <a:extLst>
              <a:ext uri="{FF2B5EF4-FFF2-40B4-BE49-F238E27FC236}">
                <a16:creationId xmlns:a16="http://schemas.microsoft.com/office/drawing/2014/main" id="{45700CC9-F165-480C-8261-12ED77CF1485}"/>
              </a:ext>
            </a:extLst>
          </p:cNvPr>
          <p:cNvSpPr txBox="1"/>
          <p:nvPr/>
        </p:nvSpPr>
        <p:spPr>
          <a:xfrm>
            <a:off x="511598" y="3317153"/>
            <a:ext cx="3679402" cy="16250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rPr>
              <a:t>On a computer with Internet connectivity, you create the offline installer package</a:t>
            </a:r>
          </a:p>
        </p:txBody>
      </p:sp>
      <p:pic>
        <p:nvPicPr>
          <p:cNvPr id="5" name="Picture 4" descr="A screenshot of a cell phone&#10;&#10;Description automatically generated">
            <a:extLst>
              <a:ext uri="{FF2B5EF4-FFF2-40B4-BE49-F238E27FC236}">
                <a16:creationId xmlns:a16="http://schemas.microsoft.com/office/drawing/2014/main" id="{A7185D26-4545-4655-B052-2456DDD621A6}"/>
              </a:ext>
            </a:extLst>
          </p:cNvPr>
          <p:cNvPicPr>
            <a:picLocks noChangeAspect="1"/>
          </p:cNvPicPr>
          <p:nvPr/>
        </p:nvPicPr>
        <p:blipFill>
          <a:blip r:embed="rId2"/>
          <a:stretch>
            <a:fillRect/>
          </a:stretch>
        </p:blipFill>
        <p:spPr>
          <a:xfrm>
            <a:off x="4405754" y="1586345"/>
            <a:ext cx="7758449" cy="5186128"/>
          </a:xfrm>
          <a:prstGeom prst="rect">
            <a:avLst/>
          </a:prstGeom>
        </p:spPr>
      </p:pic>
    </p:spTree>
    <p:extLst>
      <p:ext uri="{BB962C8B-B14F-4D97-AF65-F5344CB8AC3E}">
        <p14:creationId xmlns:p14="http://schemas.microsoft.com/office/powerpoint/2010/main" val="2839755382"/>
      </p:ext>
    </p:extLst>
  </p:cSld>
  <p:clrMapOvr>
    <a:masterClrMapping/>
  </p:clrMapOvr>
  <p:transition advTm="18794">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Why run disconnected?</a:t>
            </a:r>
          </a:p>
        </p:txBody>
      </p:sp>
      <p:sp>
        <p:nvSpPr>
          <p:cNvPr id="3" name="TextBox 2">
            <a:extLst>
              <a:ext uri="{FF2B5EF4-FFF2-40B4-BE49-F238E27FC236}">
                <a16:creationId xmlns:a16="http://schemas.microsoft.com/office/drawing/2014/main" id="{45700CC9-F165-480C-8261-12ED77CF1485}"/>
              </a:ext>
            </a:extLst>
          </p:cNvPr>
          <p:cNvSpPr txBox="1"/>
          <p:nvPr/>
        </p:nvSpPr>
        <p:spPr>
          <a:xfrm>
            <a:off x="503237" y="1426847"/>
            <a:ext cx="8256299" cy="55676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Security/Network - </a:t>
            </a:r>
            <a:r>
              <a:rPr lang="en-US" sz="2800" b="1">
                <a:gradFill>
                  <a:gsLst>
                    <a:gs pos="2917">
                      <a:schemeClr val="tx1"/>
                    </a:gs>
                    <a:gs pos="30000">
                      <a:schemeClr val="tx1"/>
                    </a:gs>
                  </a:gsLst>
                  <a:lin ang="5400000" scaled="0"/>
                </a:gradFill>
              </a:rPr>
              <a:t>You have security or network topology restrictions that require you to deploy Azure Stack in an environment that is not connected to the Internet</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Privacy - </a:t>
            </a:r>
            <a:r>
              <a:rPr lang="en-US" sz="2800" b="1">
                <a:gradFill>
                  <a:gsLst>
                    <a:gs pos="2917">
                      <a:schemeClr val="tx1"/>
                    </a:gs>
                    <a:gs pos="30000">
                      <a:schemeClr val="tx1"/>
                    </a:gs>
                  </a:gsLst>
                  <a:lin ang="5400000" scaled="0"/>
                </a:gradFill>
              </a:rPr>
              <a:t>You want to block data (including usage data) from being sent to Azure</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Private Cloud - </a:t>
            </a:r>
            <a:r>
              <a:rPr lang="en-US" sz="2800" b="1">
                <a:gradFill>
                  <a:gsLst>
                    <a:gs pos="2917">
                      <a:schemeClr val="tx1"/>
                    </a:gs>
                    <a:gs pos="30000">
                      <a:schemeClr val="tx1"/>
                    </a:gs>
                  </a:gsLst>
                  <a:lin ang="5400000" scaled="0"/>
                </a:gradFill>
              </a:rPr>
              <a:t>You want to use Azure Stack purely as a private cloud solution, with hybrid scenarios not a priority</a:t>
            </a:r>
          </a:p>
          <a:p>
            <a:pPr marL="809271" lvl="1"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It is still possible to expand a disconnected Azure Stack to accommodate hybrid scenarios, but there will not be a shared Azure AD identity between Azure Stack and Azure</a:t>
            </a:r>
          </a:p>
        </p:txBody>
      </p:sp>
      <p:pic>
        <p:nvPicPr>
          <p:cNvPr id="6" name="Graphic 5" descr="Help">
            <a:extLst>
              <a:ext uri="{FF2B5EF4-FFF2-40B4-BE49-F238E27FC236}">
                <a16:creationId xmlns:a16="http://schemas.microsoft.com/office/drawing/2014/main" id="{6191F759-27CE-4BFF-A312-7B40692A76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819" y="1622426"/>
            <a:ext cx="4316700" cy="4316700"/>
          </a:xfrm>
          <a:prstGeom prst="rect">
            <a:avLst/>
          </a:prstGeom>
        </p:spPr>
      </p:pic>
    </p:spTree>
    <p:extLst>
      <p:ext uri="{BB962C8B-B14F-4D97-AF65-F5344CB8AC3E}">
        <p14:creationId xmlns:p14="http://schemas.microsoft.com/office/powerpoint/2010/main" val="2446853391"/>
      </p:ext>
    </p:extLst>
  </p:cSld>
  <p:clrMapOvr>
    <a:masterClrMapping/>
  </p:clrMapOvr>
  <p:transition advTm="66349">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App Service RP offline installation</a:t>
            </a:r>
          </a:p>
        </p:txBody>
      </p:sp>
      <p:sp>
        <p:nvSpPr>
          <p:cNvPr id="3" name="TextBox 2">
            <a:extLst>
              <a:ext uri="{FF2B5EF4-FFF2-40B4-BE49-F238E27FC236}">
                <a16:creationId xmlns:a16="http://schemas.microsoft.com/office/drawing/2014/main" id="{45700CC9-F165-480C-8261-12ED77CF1485}"/>
              </a:ext>
            </a:extLst>
          </p:cNvPr>
          <p:cNvSpPr txBox="1"/>
          <p:nvPr/>
        </p:nvSpPr>
        <p:spPr>
          <a:xfrm>
            <a:off x="75180" y="5851414"/>
            <a:ext cx="7531321"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rPr>
              <a:t>Complete the offline installation on Azure Stack</a:t>
            </a:r>
          </a:p>
          <a:p>
            <a:pPr marL="809271" lvl="1" indent="-342900">
              <a:lnSpc>
                <a:spcPct val="90000"/>
              </a:lnSpc>
              <a:spcAft>
                <a:spcPts val="600"/>
              </a:spcAft>
              <a:buFont typeface="Arial" panose="020B0604020202020204" pitchFamily="34" charset="0"/>
              <a:buChar char="•"/>
            </a:pPr>
            <a:r>
              <a:rPr lang="en-US"/>
              <a:t>From a computer that can reach the Azure Stack Admin Azure Resource Management endpoint	</a:t>
            </a:r>
            <a:endParaRPr lang="en-US" sz="2400" b="1">
              <a:gradFill>
                <a:gsLst>
                  <a:gs pos="2917">
                    <a:schemeClr val="tx1"/>
                  </a:gs>
                  <a:gs pos="30000">
                    <a:schemeClr val="tx1"/>
                  </a:gs>
                </a:gsLst>
                <a:lin ang="5400000" scaled="0"/>
              </a:gradFill>
            </a:endParaRPr>
          </a:p>
        </p:txBody>
      </p:sp>
      <p:pic>
        <p:nvPicPr>
          <p:cNvPr id="7" name="Picture 6" descr="A screenshot of a cell phone&#10;&#10;Description automatically generated">
            <a:extLst>
              <a:ext uri="{FF2B5EF4-FFF2-40B4-BE49-F238E27FC236}">
                <a16:creationId xmlns:a16="http://schemas.microsoft.com/office/drawing/2014/main" id="{22700F93-3016-49CE-BE75-D5B5B192543E}"/>
              </a:ext>
            </a:extLst>
          </p:cNvPr>
          <p:cNvPicPr>
            <a:picLocks noChangeAspect="1"/>
          </p:cNvPicPr>
          <p:nvPr/>
        </p:nvPicPr>
        <p:blipFill>
          <a:blip r:embed="rId3"/>
          <a:stretch>
            <a:fillRect/>
          </a:stretch>
        </p:blipFill>
        <p:spPr>
          <a:xfrm>
            <a:off x="274639" y="1249394"/>
            <a:ext cx="4555334" cy="304500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27B4B4C-F80F-4E96-ACA6-A120762A05F2}"/>
              </a:ext>
            </a:extLst>
          </p:cNvPr>
          <p:cNvPicPr>
            <a:picLocks noChangeAspect="1"/>
          </p:cNvPicPr>
          <p:nvPr/>
        </p:nvPicPr>
        <p:blipFill>
          <a:blip r:embed="rId4"/>
          <a:stretch>
            <a:fillRect/>
          </a:stretch>
        </p:blipFill>
        <p:spPr>
          <a:xfrm>
            <a:off x="3433473" y="2806405"/>
            <a:ext cx="4555335" cy="304908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C50E042-B348-4DEF-AA9C-6DA27B657660}"/>
              </a:ext>
            </a:extLst>
          </p:cNvPr>
          <p:cNvPicPr>
            <a:picLocks noChangeAspect="1"/>
          </p:cNvPicPr>
          <p:nvPr/>
        </p:nvPicPr>
        <p:blipFill>
          <a:blip r:embed="rId5"/>
          <a:stretch>
            <a:fillRect/>
          </a:stretch>
        </p:blipFill>
        <p:spPr>
          <a:xfrm>
            <a:off x="7606501" y="3841167"/>
            <a:ext cx="4555335" cy="3047026"/>
          </a:xfrm>
          <a:prstGeom prst="rect">
            <a:avLst/>
          </a:prstGeom>
        </p:spPr>
      </p:pic>
    </p:spTree>
    <p:custDataLst>
      <p:tags r:id="rId1"/>
    </p:custDataLst>
    <p:extLst>
      <p:ext uri="{BB962C8B-B14F-4D97-AF65-F5344CB8AC3E}">
        <p14:creationId xmlns:p14="http://schemas.microsoft.com/office/powerpoint/2010/main" val="1879448433"/>
      </p:ext>
    </p:extLst>
  </p:cSld>
  <p:clrMapOvr>
    <a:masterClrMapping/>
  </p:clrMapOvr>
  <p:transition advTm="3036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App Service RP offline installation</a:t>
            </a:r>
          </a:p>
        </p:txBody>
      </p:sp>
      <p:sp>
        <p:nvSpPr>
          <p:cNvPr id="3" name="TextBox 2">
            <a:extLst>
              <a:ext uri="{FF2B5EF4-FFF2-40B4-BE49-F238E27FC236}">
                <a16:creationId xmlns:a16="http://schemas.microsoft.com/office/drawing/2014/main" id="{45700CC9-F165-480C-8261-12ED77CF1485}"/>
              </a:ext>
            </a:extLst>
          </p:cNvPr>
          <p:cNvSpPr txBox="1"/>
          <p:nvPr/>
        </p:nvSpPr>
        <p:spPr>
          <a:xfrm>
            <a:off x="483889" y="3192462"/>
            <a:ext cx="4434475" cy="16250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rPr>
              <a:t>A successful installation will end with all App Service roles ready for use. You can observe this in the portal.</a:t>
            </a:r>
          </a:p>
        </p:txBody>
      </p:sp>
      <p:pic>
        <p:nvPicPr>
          <p:cNvPr id="13" name="Picture 12" descr="A screenshot of a video game&#10;&#10;Description automatically generated">
            <a:extLst>
              <a:ext uri="{FF2B5EF4-FFF2-40B4-BE49-F238E27FC236}">
                <a16:creationId xmlns:a16="http://schemas.microsoft.com/office/drawing/2014/main" id="{F63D6BB8-F097-409B-BE7B-7E3B0D020027}"/>
              </a:ext>
            </a:extLst>
          </p:cNvPr>
          <p:cNvPicPr>
            <a:picLocks noChangeAspect="1"/>
          </p:cNvPicPr>
          <p:nvPr/>
        </p:nvPicPr>
        <p:blipFill>
          <a:blip r:embed="rId2"/>
          <a:stretch>
            <a:fillRect/>
          </a:stretch>
        </p:blipFill>
        <p:spPr>
          <a:xfrm>
            <a:off x="5202383" y="1395916"/>
            <a:ext cx="6975440" cy="5446209"/>
          </a:xfrm>
          <a:prstGeom prst="rect">
            <a:avLst/>
          </a:prstGeom>
        </p:spPr>
      </p:pic>
    </p:spTree>
    <p:extLst>
      <p:ext uri="{BB962C8B-B14F-4D97-AF65-F5344CB8AC3E}">
        <p14:creationId xmlns:p14="http://schemas.microsoft.com/office/powerpoint/2010/main" val="3191377899"/>
      </p:ext>
    </p:extLst>
  </p:cSld>
  <p:clrMapOvr>
    <a:masterClrMapping/>
  </p:clrMapOvr>
  <p:transition advTm="20391">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SQL/</a:t>
            </a:r>
            <a:r>
              <a:rPr lang="en-US" err="1"/>
              <a:t>mySQL</a:t>
            </a:r>
            <a:r>
              <a:rPr lang="en-US"/>
              <a:t> RP</a:t>
            </a:r>
          </a:p>
        </p:txBody>
      </p:sp>
      <p:sp>
        <p:nvSpPr>
          <p:cNvPr id="3" name="TextBox 2">
            <a:extLst>
              <a:ext uri="{FF2B5EF4-FFF2-40B4-BE49-F238E27FC236}">
                <a16:creationId xmlns:a16="http://schemas.microsoft.com/office/drawing/2014/main" id="{45700CC9-F165-480C-8261-12ED77CF1485}"/>
              </a:ext>
            </a:extLst>
          </p:cNvPr>
          <p:cNvSpPr txBox="1"/>
          <p:nvPr/>
        </p:nvSpPr>
        <p:spPr>
          <a:xfrm>
            <a:off x="511597" y="1571480"/>
            <a:ext cx="11439397" cy="502291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b="1" i="1">
                <a:gradFill>
                  <a:gsLst>
                    <a:gs pos="2917">
                      <a:schemeClr val="tx1"/>
                    </a:gs>
                    <a:gs pos="30000">
                      <a:schemeClr val="tx1"/>
                    </a:gs>
                  </a:gsLst>
                  <a:lin ang="5400000" scaled="0"/>
                </a:gradFill>
              </a:rPr>
              <a:t>Similar process to App Service RP offline installation</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Download the RP installer files</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Copy them into the disconnected Azure Stack environment (Win 10 or Server 2016 VM - a computer that can reach the Azure Stack Admin Azure Resource Management endpoint)</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Make sure the Azure Stack PowerShell modules are installed and that the required server core VM image is available in the Marketplace</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Place required X.509 certificate PFX file in the right path for installation</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Run the installer</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Verify the deployment in the Azure Stack admin/operator portal</a:t>
            </a:r>
          </a:p>
        </p:txBody>
      </p:sp>
    </p:spTree>
    <p:extLst>
      <p:ext uri="{BB962C8B-B14F-4D97-AF65-F5344CB8AC3E}">
        <p14:creationId xmlns:p14="http://schemas.microsoft.com/office/powerpoint/2010/main" val="2238355780"/>
      </p:ext>
    </p:extLst>
  </p:cSld>
  <p:clrMapOvr>
    <a:masterClrMapping/>
  </p:clrMapOvr>
  <p:transition advTm="35380">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Disconnected Certificate Use</a:t>
            </a:r>
          </a:p>
        </p:txBody>
      </p:sp>
      <p:sp>
        <p:nvSpPr>
          <p:cNvPr id="3" name="TextBox 2"/>
          <p:cNvSpPr txBox="1"/>
          <p:nvPr/>
        </p:nvSpPr>
        <p:spPr>
          <a:xfrm>
            <a:off x="235602" y="4945062"/>
            <a:ext cx="10819896" cy="1015578"/>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PKI considerations</a:t>
            </a:r>
          </a:p>
        </p:txBody>
      </p:sp>
    </p:spTree>
    <p:extLst>
      <p:ext uri="{BB962C8B-B14F-4D97-AF65-F5344CB8AC3E}">
        <p14:creationId xmlns:p14="http://schemas.microsoft.com/office/powerpoint/2010/main" val="3496084620"/>
      </p:ext>
    </p:extLst>
  </p:cSld>
  <p:clrMapOvr>
    <a:masterClrMapping/>
  </p:clrMapOvr>
  <p:transition advTm="6755">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B338-56A9-4D33-A953-68CE3175C204}"/>
              </a:ext>
            </a:extLst>
          </p:cNvPr>
          <p:cNvSpPr>
            <a:spLocks noGrp="1"/>
          </p:cNvSpPr>
          <p:nvPr>
            <p:ph type="title"/>
          </p:nvPr>
        </p:nvSpPr>
        <p:spPr/>
        <p:txBody>
          <a:bodyPr/>
          <a:lstStyle/>
          <a:p>
            <a:r>
              <a:rPr lang="en-US"/>
              <a:t>PKI considerations</a:t>
            </a:r>
          </a:p>
        </p:txBody>
      </p:sp>
      <p:sp>
        <p:nvSpPr>
          <p:cNvPr id="3" name="Text Placeholder 2">
            <a:extLst>
              <a:ext uri="{FF2B5EF4-FFF2-40B4-BE49-F238E27FC236}">
                <a16:creationId xmlns:a16="http://schemas.microsoft.com/office/drawing/2014/main" id="{B9187E8C-4AE5-456B-A0B2-897DE3AE3840}"/>
              </a:ext>
            </a:extLst>
          </p:cNvPr>
          <p:cNvSpPr>
            <a:spLocks noGrp="1"/>
          </p:cNvSpPr>
          <p:nvPr>
            <p:ph type="body" sz="quarter" idx="10"/>
          </p:nvPr>
        </p:nvSpPr>
        <p:spPr>
          <a:xfrm>
            <a:off x="274702" y="1211287"/>
            <a:ext cx="11888787" cy="5700022"/>
          </a:xfrm>
        </p:spPr>
        <p:txBody>
          <a:bodyPr/>
          <a:lstStyle/>
          <a:p>
            <a:r>
              <a:rPr lang="en-US" sz="3200"/>
              <a:t>Certificates must be issued from an internal Certification Authority (CA)</a:t>
            </a:r>
          </a:p>
          <a:p>
            <a:r>
              <a:rPr lang="en-US" sz="3200"/>
              <a:t>Your Azure Stack infrastructure must have network access to the certificate authority’s Certificate Revocation List (CRL) location published in the certificate; this CRL </a:t>
            </a:r>
            <a:br>
              <a:rPr lang="en-US" sz="3200"/>
            </a:br>
            <a:r>
              <a:rPr lang="en-US" sz="3200"/>
              <a:t>must be an http endpoint</a:t>
            </a:r>
          </a:p>
          <a:p>
            <a:r>
              <a:rPr lang="en-US" sz="3200"/>
              <a:t>When rotating certificates in pre-1903 </a:t>
            </a:r>
            <a:br>
              <a:rPr lang="en-US" sz="3200"/>
            </a:br>
            <a:r>
              <a:rPr lang="en-US" sz="3200"/>
              <a:t>builds, certificates must be issued from </a:t>
            </a:r>
            <a:br>
              <a:rPr lang="en-US" sz="3200"/>
            </a:br>
            <a:r>
              <a:rPr lang="en-US" sz="3200"/>
              <a:t>the same internal certificate authority </a:t>
            </a:r>
            <a:br>
              <a:rPr lang="en-US" sz="3200"/>
            </a:br>
            <a:r>
              <a:rPr lang="en-US" sz="3200"/>
              <a:t>used to sign certificates provided at </a:t>
            </a:r>
            <a:br>
              <a:rPr lang="en-US" sz="3200"/>
            </a:br>
            <a:r>
              <a:rPr lang="en-US" sz="3200"/>
              <a:t>deployment; for 1903 and later, certs</a:t>
            </a:r>
            <a:br>
              <a:rPr lang="en-US" sz="3200"/>
            </a:br>
            <a:r>
              <a:rPr lang="en-US" sz="3200"/>
              <a:t>can be issued by any enterprise CA</a:t>
            </a:r>
          </a:p>
        </p:txBody>
      </p:sp>
      <p:pic>
        <p:nvPicPr>
          <p:cNvPr id="5" name="Picture 4">
            <a:extLst>
              <a:ext uri="{FF2B5EF4-FFF2-40B4-BE49-F238E27FC236}">
                <a16:creationId xmlns:a16="http://schemas.microsoft.com/office/drawing/2014/main" id="{3A6F687A-81EF-485E-AA65-6739ACA40576}"/>
              </a:ext>
            </a:extLst>
          </p:cNvPr>
          <p:cNvPicPr>
            <a:picLocks noChangeAspect="1"/>
          </p:cNvPicPr>
          <p:nvPr/>
        </p:nvPicPr>
        <p:blipFill>
          <a:blip r:embed="rId3">
            <a:alphaModFix amt="18000"/>
            <a:extLst>
              <a:ext uri="{837473B0-CC2E-450A-ABE3-18F120FF3D39}">
                <a1611:picAttrSrcUrl xmlns:a1611="http://schemas.microsoft.com/office/drawing/2016/11/main" r:id="rId4"/>
              </a:ext>
            </a:extLst>
          </a:blip>
          <a:stretch>
            <a:fillRect/>
          </a:stretch>
        </p:blipFill>
        <p:spPr>
          <a:xfrm>
            <a:off x="6747602" y="2786743"/>
            <a:ext cx="5920421" cy="4426483"/>
          </a:xfrm>
          <a:prstGeom prst="rect">
            <a:avLst/>
          </a:prstGeom>
        </p:spPr>
      </p:pic>
    </p:spTree>
    <p:extLst>
      <p:ext uri="{BB962C8B-B14F-4D97-AF65-F5344CB8AC3E}">
        <p14:creationId xmlns:p14="http://schemas.microsoft.com/office/powerpoint/2010/main" val="1736663877"/>
      </p:ext>
    </p:extLst>
  </p:cSld>
  <p:clrMapOvr>
    <a:masterClrMapping/>
  </p:clrMapOvr>
  <p:transition advTm="40051">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Disconnected Identity with ADFS</a:t>
            </a:r>
          </a:p>
        </p:txBody>
      </p:sp>
      <p:sp>
        <p:nvSpPr>
          <p:cNvPr id="3" name="TextBox 2"/>
          <p:cNvSpPr txBox="1"/>
          <p:nvPr/>
        </p:nvSpPr>
        <p:spPr>
          <a:xfrm>
            <a:off x="235602" y="4945062"/>
            <a:ext cx="10819896" cy="1015578"/>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You must use AD and ADFS, not AAD</a:t>
            </a:r>
          </a:p>
        </p:txBody>
      </p:sp>
    </p:spTree>
    <p:extLst>
      <p:ext uri="{BB962C8B-B14F-4D97-AF65-F5344CB8AC3E}">
        <p14:creationId xmlns:p14="http://schemas.microsoft.com/office/powerpoint/2010/main" val="1014221518"/>
      </p:ext>
    </p:extLst>
  </p:cSld>
  <p:clrMapOvr>
    <a:masterClrMapping/>
  </p:clrMapOvr>
  <p:transition advTm="9304">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89DA-7785-448E-81D7-CCFB5C885B44}"/>
              </a:ext>
            </a:extLst>
          </p:cNvPr>
          <p:cNvSpPr>
            <a:spLocks noGrp="1"/>
          </p:cNvSpPr>
          <p:nvPr>
            <p:ph type="title"/>
          </p:nvPr>
        </p:nvSpPr>
        <p:spPr/>
        <p:txBody>
          <a:bodyPr/>
          <a:lstStyle/>
          <a:p>
            <a:r>
              <a:rPr lang="en-US"/>
              <a:t>Disconnected Identity with AD FS</a:t>
            </a:r>
          </a:p>
        </p:txBody>
      </p:sp>
      <p:graphicFrame>
        <p:nvGraphicFramePr>
          <p:cNvPr id="4" name="Diagram 3">
            <a:extLst>
              <a:ext uri="{FF2B5EF4-FFF2-40B4-BE49-F238E27FC236}">
                <a16:creationId xmlns:a16="http://schemas.microsoft.com/office/drawing/2014/main" id="{CCDF0E1F-FCFB-4040-91EB-A48A443D7ACD}"/>
              </a:ext>
            </a:extLst>
          </p:cNvPr>
          <p:cNvGraphicFramePr/>
          <p:nvPr>
            <p:extLst>
              <p:ext uri="{D42A27DB-BD31-4B8C-83A1-F6EECF244321}">
                <p14:modId xmlns:p14="http://schemas.microsoft.com/office/powerpoint/2010/main" val="2959358582"/>
              </p:ext>
            </p:extLst>
          </p:nvPr>
        </p:nvGraphicFramePr>
        <p:xfrm>
          <a:off x="2072746" y="733601"/>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7AF289EA-44E0-44A3-BD3A-B551CE313F34}"/>
              </a:ext>
            </a:extLst>
          </p:cNvPr>
          <p:cNvSpPr/>
          <p:nvPr/>
        </p:nvSpPr>
        <p:spPr>
          <a:xfrm>
            <a:off x="427037" y="6052919"/>
            <a:ext cx="11245850" cy="646331"/>
          </a:xfrm>
          <a:prstGeom prst="rect">
            <a:avLst/>
          </a:prstGeom>
        </p:spPr>
        <p:txBody>
          <a:bodyPr wrap="square">
            <a:spAutoFit/>
          </a:bodyPr>
          <a:lstStyle/>
          <a:p>
            <a:r>
              <a:rPr lang="en-US" b="1">
                <a:solidFill>
                  <a:srgbClr val="FF0000"/>
                </a:solidFill>
                <a:latin typeface="Segoe UI" panose="020B0502040204020203" pitchFamily="34" charset="0"/>
              </a:rPr>
              <a:t>Important</a:t>
            </a:r>
          </a:p>
          <a:p>
            <a:r>
              <a:rPr lang="en-US">
                <a:solidFill>
                  <a:srgbClr val="000000"/>
                </a:solidFill>
                <a:latin typeface="Segoe UI" panose="020B0502040204020203" pitchFamily="34" charset="0"/>
              </a:rPr>
              <a:t>You cannot switch the identity provider without redeploying the entire Azure Stack solution.</a:t>
            </a:r>
            <a:endParaRPr lang="en-US" b="0" i="0" u="none" strike="noStrike">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549472968"/>
      </p:ext>
    </p:extLst>
  </p:cSld>
  <p:clrMapOvr>
    <a:masterClrMapping/>
  </p:clrMapOvr>
  <p:transition advTm="35802">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5E8C-C047-420A-AB70-AE587C8A1A38}"/>
              </a:ext>
            </a:extLst>
          </p:cNvPr>
          <p:cNvSpPr>
            <a:spLocks noGrp="1"/>
          </p:cNvSpPr>
          <p:nvPr>
            <p:ph type="title"/>
          </p:nvPr>
        </p:nvSpPr>
        <p:spPr/>
        <p:txBody>
          <a:bodyPr/>
          <a:lstStyle/>
          <a:p>
            <a:r>
              <a:rPr lang="en-US"/>
              <a:t>Active Directory Federation Services and Graph</a:t>
            </a:r>
            <a:br>
              <a:rPr lang="en-US"/>
            </a:br>
            <a:endParaRPr lang="en-US"/>
          </a:p>
        </p:txBody>
      </p:sp>
      <p:sp>
        <p:nvSpPr>
          <p:cNvPr id="3" name="Text Placeholder 2">
            <a:extLst>
              <a:ext uri="{FF2B5EF4-FFF2-40B4-BE49-F238E27FC236}">
                <a16:creationId xmlns:a16="http://schemas.microsoft.com/office/drawing/2014/main" id="{15937C3B-BE84-4406-BA31-25C3A5E8D029}"/>
              </a:ext>
            </a:extLst>
          </p:cNvPr>
          <p:cNvSpPr>
            <a:spLocks noGrp="1"/>
          </p:cNvSpPr>
          <p:nvPr>
            <p:ph type="body" sz="quarter" idx="10"/>
          </p:nvPr>
        </p:nvSpPr>
        <p:spPr>
          <a:xfrm>
            <a:off x="274702" y="1211287"/>
            <a:ext cx="11888787" cy="1680460"/>
          </a:xfrm>
        </p:spPr>
        <p:txBody>
          <a:bodyPr/>
          <a:lstStyle/>
          <a:p>
            <a:r>
              <a:rPr lang="en-US"/>
              <a:t>Deploying with AD FS allows identities in an existing Active Directory forest to authenticate with resources in Azure Stack</a:t>
            </a:r>
          </a:p>
        </p:txBody>
      </p:sp>
      <p:pic>
        <p:nvPicPr>
          <p:cNvPr id="5" name="Picture 4" descr="A screenshot of a cell phone&#10;&#10;Description automatically generated">
            <a:extLst>
              <a:ext uri="{FF2B5EF4-FFF2-40B4-BE49-F238E27FC236}">
                <a16:creationId xmlns:a16="http://schemas.microsoft.com/office/drawing/2014/main" id="{D4775C83-D357-47FA-A03E-BD94C4626E82}"/>
              </a:ext>
            </a:extLst>
          </p:cNvPr>
          <p:cNvPicPr>
            <a:picLocks noChangeAspect="1"/>
          </p:cNvPicPr>
          <p:nvPr/>
        </p:nvPicPr>
        <p:blipFill>
          <a:blip r:embed="rId3"/>
          <a:stretch>
            <a:fillRect/>
          </a:stretch>
        </p:blipFill>
        <p:spPr>
          <a:xfrm>
            <a:off x="6218237" y="3344862"/>
            <a:ext cx="5811865" cy="2743200"/>
          </a:xfrm>
          <a:prstGeom prst="rect">
            <a:avLst/>
          </a:prstGeom>
        </p:spPr>
      </p:pic>
      <p:sp>
        <p:nvSpPr>
          <p:cNvPr id="6" name="Text Placeholder 2">
            <a:extLst>
              <a:ext uri="{FF2B5EF4-FFF2-40B4-BE49-F238E27FC236}">
                <a16:creationId xmlns:a16="http://schemas.microsoft.com/office/drawing/2014/main" id="{97B039C2-2738-4B48-A5EC-974422626CBB}"/>
              </a:ext>
            </a:extLst>
          </p:cNvPr>
          <p:cNvSpPr txBox="1">
            <a:spLocks/>
          </p:cNvSpPr>
          <p:nvPr/>
        </p:nvSpPr>
        <p:spPr>
          <a:xfrm>
            <a:off x="272986" y="3292808"/>
            <a:ext cx="5335651" cy="2677656"/>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This existing Active Directory forest requires a deployment of AD FS to allow the creation of an AD FS federation trust</a:t>
            </a:r>
          </a:p>
        </p:txBody>
      </p:sp>
    </p:spTree>
    <p:extLst>
      <p:ext uri="{BB962C8B-B14F-4D97-AF65-F5344CB8AC3E}">
        <p14:creationId xmlns:p14="http://schemas.microsoft.com/office/powerpoint/2010/main" val="3964011866"/>
      </p:ext>
    </p:extLst>
  </p:cSld>
  <p:clrMapOvr>
    <a:masterClrMapping/>
  </p:clrMapOvr>
  <p:transition advTm="44218">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FC34C-649A-492A-AAED-7F39D41F162F}"/>
              </a:ext>
            </a:extLst>
          </p:cNvPr>
          <p:cNvSpPr>
            <a:spLocks noGrp="1"/>
          </p:cNvSpPr>
          <p:nvPr>
            <p:ph type="title"/>
          </p:nvPr>
        </p:nvSpPr>
        <p:spPr/>
        <p:txBody>
          <a:bodyPr/>
          <a:lstStyle/>
          <a:p>
            <a:r>
              <a:rPr lang="en-US"/>
              <a:t>Setting up AD FS integration</a:t>
            </a:r>
          </a:p>
        </p:txBody>
      </p:sp>
      <p:sp>
        <p:nvSpPr>
          <p:cNvPr id="3" name="Text Placeholder 2">
            <a:extLst>
              <a:ext uri="{FF2B5EF4-FFF2-40B4-BE49-F238E27FC236}">
                <a16:creationId xmlns:a16="http://schemas.microsoft.com/office/drawing/2014/main" id="{C9335C92-C066-4B96-A871-04174F4969C9}"/>
              </a:ext>
            </a:extLst>
          </p:cNvPr>
          <p:cNvSpPr>
            <a:spLocks noGrp="1"/>
          </p:cNvSpPr>
          <p:nvPr>
            <p:ph type="body" sz="quarter" idx="10"/>
          </p:nvPr>
        </p:nvSpPr>
        <p:spPr>
          <a:xfrm>
            <a:off x="274702" y="1211287"/>
            <a:ext cx="11888787" cy="5829288"/>
          </a:xfrm>
        </p:spPr>
        <p:txBody>
          <a:bodyPr/>
          <a:lstStyle/>
          <a:p>
            <a:pPr marL="0" indent="0">
              <a:buNone/>
            </a:pPr>
            <a:r>
              <a:rPr lang="en-US" sz="2400" b="1"/>
              <a:t>There are two ways to setup AD FS integration:</a:t>
            </a:r>
          </a:p>
          <a:p>
            <a:pPr marL="457200" indent="-457200">
              <a:buFont typeface="+mj-lt"/>
              <a:buAutoNum type="alphaLcParenR"/>
            </a:pPr>
            <a:r>
              <a:rPr lang="en-US" sz="2000" b="1"/>
              <a:t>Setting up AD FS integration by downloading federation metadata</a:t>
            </a:r>
            <a:br>
              <a:rPr lang="en-US" sz="2000" b="1"/>
            </a:br>
            <a:r>
              <a:rPr lang="en-US" sz="2000" b="1">
                <a:hlinkClick r:id="rId3"/>
              </a:rPr>
              <a:t>https://docs.microsoft.com/en-us/azure/azure-stack/azure-stack-integrate-identity#setting-up-ad-fs-integration-by-downloading-federation-metadata</a:t>
            </a:r>
            <a:endParaRPr lang="en-US" sz="2000" b="1"/>
          </a:p>
          <a:p>
            <a:pPr marL="457200" indent="-457200">
              <a:buFont typeface="+mj-lt"/>
              <a:buAutoNum type="alphaLcParenR"/>
            </a:pPr>
            <a:r>
              <a:rPr lang="en-US" sz="2000" b="1"/>
              <a:t>Setting up AD FS integration by providing federation metadata file</a:t>
            </a:r>
            <a:br>
              <a:rPr lang="en-US" sz="2000" b="1"/>
            </a:br>
            <a:r>
              <a:rPr lang="en-US" sz="2000" b="1">
                <a:hlinkClick r:id="rId4"/>
              </a:rPr>
              <a:t>https://docs.microsoft.com/en-us/azure/azure-stack/azure-stack-integrate-identity#setting-up-ad-fs-integration-by-providing-federation-metadata-file</a:t>
            </a:r>
            <a:endParaRPr lang="en-US" sz="2000" b="1"/>
          </a:p>
          <a:p>
            <a:endParaRPr lang="en-US" sz="2400" b="1"/>
          </a:p>
          <a:p>
            <a:pPr marL="0" indent="0">
              <a:buNone/>
            </a:pPr>
            <a:r>
              <a:rPr lang="en-US" sz="2400" b="1"/>
              <a:t>Use b) if either of the following conditions are true:</a:t>
            </a:r>
          </a:p>
          <a:p>
            <a:pPr lvl="1"/>
            <a:r>
              <a:rPr lang="en-US" sz="2000" b="1"/>
              <a:t>The certificate chain is different for AD FS compared to all other endpoints in Azure Stack</a:t>
            </a:r>
          </a:p>
          <a:p>
            <a:pPr lvl="1"/>
            <a:r>
              <a:rPr lang="en-US" sz="2000" b="1"/>
              <a:t>There’s no network connectivity to the existing AD FS server from Azure Stack’s AD FS instance</a:t>
            </a:r>
          </a:p>
          <a:p>
            <a:pPr marL="0" indent="0">
              <a:buNone/>
            </a:pPr>
            <a:endParaRPr lang="en-US" sz="2400" b="1"/>
          </a:p>
          <a:p>
            <a:pPr marL="0" indent="0">
              <a:buNone/>
            </a:pPr>
            <a:r>
              <a:rPr lang="en-US" sz="2400" b="1"/>
              <a:t>At the existing AD FS, a relying party trust must be configured. This step is not done by the automation, and must be configured by the operator:</a:t>
            </a:r>
          </a:p>
          <a:p>
            <a:r>
              <a:rPr lang="en-US" sz="2000" b="1"/>
              <a:t>Configure relying party on existing AD FS deployment</a:t>
            </a:r>
            <a:br>
              <a:rPr lang="en-US" sz="2000" b="1"/>
            </a:br>
            <a:r>
              <a:rPr lang="en-US" sz="2000" b="1">
                <a:hlinkClick r:id="rId5"/>
              </a:rPr>
              <a:t>https://docs.microsoft.com/en-us/azure/azure-stack/azure-stack-integrate-identity#configure-relying-party-on-existing-ad-fs-deployment-account-sts</a:t>
            </a:r>
            <a:endParaRPr lang="en-US" sz="2000" b="1"/>
          </a:p>
        </p:txBody>
      </p:sp>
    </p:spTree>
    <p:extLst>
      <p:ext uri="{BB962C8B-B14F-4D97-AF65-F5344CB8AC3E}">
        <p14:creationId xmlns:p14="http://schemas.microsoft.com/office/powerpoint/2010/main" val="1201537084"/>
      </p:ext>
    </p:extLst>
  </p:cSld>
  <p:clrMapOvr>
    <a:masterClrMapping/>
  </p:clrMapOvr>
  <p:transition advTm="49834">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A30D7-7AD0-4123-A0B0-2B2C90A1F752}"/>
              </a:ext>
            </a:extLst>
          </p:cNvPr>
          <p:cNvSpPr>
            <a:spLocks noGrp="1"/>
          </p:cNvSpPr>
          <p:nvPr>
            <p:ph type="title"/>
          </p:nvPr>
        </p:nvSpPr>
        <p:spPr/>
        <p:txBody>
          <a:bodyPr/>
          <a:lstStyle/>
          <a:p>
            <a:r>
              <a:rPr lang="en-US"/>
              <a:t>What is Graph?</a:t>
            </a:r>
          </a:p>
        </p:txBody>
      </p:sp>
      <p:sp>
        <p:nvSpPr>
          <p:cNvPr id="3" name="Text Placeholder 2">
            <a:extLst>
              <a:ext uri="{FF2B5EF4-FFF2-40B4-BE49-F238E27FC236}">
                <a16:creationId xmlns:a16="http://schemas.microsoft.com/office/drawing/2014/main" id="{37207DA9-E073-4C39-8CE0-CE6FD4182727}"/>
              </a:ext>
            </a:extLst>
          </p:cNvPr>
          <p:cNvSpPr>
            <a:spLocks noGrp="1"/>
          </p:cNvSpPr>
          <p:nvPr>
            <p:ph type="body" sz="quarter" idx="10"/>
          </p:nvPr>
        </p:nvSpPr>
        <p:spPr>
          <a:xfrm>
            <a:off x="274702" y="1211287"/>
            <a:ext cx="11888787" cy="5121402"/>
          </a:xfrm>
        </p:spPr>
        <p:txBody>
          <a:bodyPr/>
          <a:lstStyle/>
          <a:p>
            <a:r>
              <a:rPr lang="en-US"/>
              <a:t>Authentication (via AD FS) is one part of identity </a:t>
            </a:r>
          </a:p>
          <a:p>
            <a:r>
              <a:rPr lang="en-US"/>
              <a:t>To manage Role Based Access Control (RBAC) in Azure Stack, the Graph component must be configured </a:t>
            </a:r>
          </a:p>
          <a:p>
            <a:endParaRPr lang="en-US"/>
          </a:p>
          <a:p>
            <a:r>
              <a:rPr lang="en-US"/>
              <a:t>Graph</a:t>
            </a:r>
          </a:p>
          <a:p>
            <a:pPr lvl="1"/>
            <a:r>
              <a:rPr lang="en-US"/>
              <a:t>When access to a resource is delegated, the Graph component looks up the user account in the existing AD forest using the LDAP protocol</a:t>
            </a:r>
          </a:p>
          <a:p>
            <a:pPr lvl="1"/>
            <a:r>
              <a:rPr lang="en-US"/>
              <a:t>Graph only supports integration with </a:t>
            </a:r>
            <a:r>
              <a:rPr lang="en-US" b="1"/>
              <a:t>a single AD forest</a:t>
            </a:r>
            <a:r>
              <a:rPr lang="en-US"/>
              <a:t>. If multiple forests exist, only the forest specified in the configuration will be used to fetch users and groups</a:t>
            </a:r>
          </a:p>
        </p:txBody>
      </p:sp>
      <p:pic>
        <p:nvPicPr>
          <p:cNvPr id="5" name="Picture 4">
            <a:extLst>
              <a:ext uri="{FF2B5EF4-FFF2-40B4-BE49-F238E27FC236}">
                <a16:creationId xmlns:a16="http://schemas.microsoft.com/office/drawing/2014/main" id="{AE5358BA-E96A-4F6F-98C2-7C244F4003B4}"/>
              </a:ext>
            </a:extLst>
          </p:cNvPr>
          <p:cNvPicPr>
            <a:picLocks noChangeAspect="1"/>
          </p:cNvPicPr>
          <p:nvPr/>
        </p:nvPicPr>
        <p:blipFill>
          <a:blip r:embed="rId3">
            <a:alphaModFix amt="22000"/>
            <a:extLst>
              <a:ext uri="{837473B0-CC2E-450A-ABE3-18F120FF3D39}">
                <a1611:picAttrSrcUrl xmlns:a1611="http://schemas.microsoft.com/office/drawing/2016/11/main" r:id="rId4"/>
              </a:ext>
            </a:extLst>
          </a:blip>
          <a:stretch>
            <a:fillRect/>
          </a:stretch>
        </p:blipFill>
        <p:spPr>
          <a:xfrm>
            <a:off x="3343275" y="-571080"/>
            <a:ext cx="6122194" cy="8663482"/>
          </a:xfrm>
          <a:prstGeom prst="rect">
            <a:avLst/>
          </a:prstGeom>
        </p:spPr>
      </p:pic>
    </p:spTree>
    <p:extLst>
      <p:ext uri="{BB962C8B-B14F-4D97-AF65-F5344CB8AC3E}">
        <p14:creationId xmlns:p14="http://schemas.microsoft.com/office/powerpoint/2010/main" val="1607511904"/>
      </p:ext>
    </p:extLst>
  </p:cSld>
  <p:clrMapOvr>
    <a:masterClrMapping/>
  </p:clrMapOvr>
  <p:transition advTm="41395">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Connectedness and Identity</a:t>
            </a:r>
          </a:p>
        </p:txBody>
      </p:sp>
      <p:sp>
        <p:nvSpPr>
          <p:cNvPr id="3" name="TextBox 2"/>
          <p:cNvSpPr txBox="1"/>
          <p:nvPr/>
        </p:nvSpPr>
        <p:spPr>
          <a:xfrm>
            <a:off x="235602" y="4945062"/>
            <a:ext cx="10819896" cy="1015578"/>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Two inter-related decisions</a:t>
            </a:r>
          </a:p>
        </p:txBody>
      </p:sp>
    </p:spTree>
    <p:custDataLst>
      <p:tags r:id="rId1"/>
    </p:custDataLst>
    <p:extLst>
      <p:ext uri="{BB962C8B-B14F-4D97-AF65-F5344CB8AC3E}">
        <p14:creationId xmlns:p14="http://schemas.microsoft.com/office/powerpoint/2010/main" val="2531633491"/>
      </p:ext>
    </p:extLst>
  </p:cSld>
  <p:clrMapOvr>
    <a:masterClrMapping/>
  </p:clrMapOvr>
  <p:transition advTm="46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1E4D7-DB98-42A7-A0BF-ACA24E2413C7}"/>
              </a:ext>
            </a:extLst>
          </p:cNvPr>
          <p:cNvSpPr>
            <a:spLocks noGrp="1"/>
          </p:cNvSpPr>
          <p:nvPr>
            <p:ph type="title"/>
          </p:nvPr>
        </p:nvSpPr>
        <p:spPr/>
        <p:txBody>
          <a:bodyPr/>
          <a:lstStyle/>
          <a:p>
            <a:r>
              <a:rPr lang="en-US"/>
              <a:t>Requirements and Tasks</a:t>
            </a:r>
          </a:p>
        </p:txBody>
      </p:sp>
      <p:sp>
        <p:nvSpPr>
          <p:cNvPr id="3" name="Text Placeholder 2">
            <a:extLst>
              <a:ext uri="{FF2B5EF4-FFF2-40B4-BE49-F238E27FC236}">
                <a16:creationId xmlns:a16="http://schemas.microsoft.com/office/drawing/2014/main" id="{492C66F8-4BE7-4337-8A68-A56B6106DE9F}"/>
              </a:ext>
            </a:extLst>
          </p:cNvPr>
          <p:cNvSpPr>
            <a:spLocks noGrp="1"/>
          </p:cNvSpPr>
          <p:nvPr>
            <p:ph type="body" sz="quarter" idx="10"/>
          </p:nvPr>
        </p:nvSpPr>
        <p:spPr>
          <a:xfrm>
            <a:off x="274702" y="1211287"/>
            <a:ext cx="11888787" cy="3404009"/>
          </a:xfrm>
        </p:spPr>
        <p:txBody>
          <a:bodyPr/>
          <a:lstStyle/>
          <a:p>
            <a:r>
              <a:rPr lang="en-US"/>
              <a:t>AD FS</a:t>
            </a:r>
          </a:p>
          <a:p>
            <a:pPr lvl="1"/>
            <a:r>
              <a:rPr lang="en-US"/>
              <a:t>At the existing AD FS, a relying party trust must be configured. This step is not done by the automation, and must be configured by the operator </a:t>
            </a:r>
          </a:p>
          <a:p>
            <a:r>
              <a:rPr lang="en-US"/>
              <a:t>Graph</a:t>
            </a:r>
          </a:p>
          <a:p>
            <a:pPr lvl="1"/>
            <a:r>
              <a:rPr lang="en-US"/>
              <a:t>For the Graph configuration, a service account must be provided that has Read permission in the existing Active Directory. This account is required as input for the automation to enable RBAC scenarios</a:t>
            </a:r>
          </a:p>
        </p:txBody>
      </p:sp>
      <p:graphicFrame>
        <p:nvGraphicFramePr>
          <p:cNvPr id="7" name="Table 6">
            <a:extLst>
              <a:ext uri="{FF2B5EF4-FFF2-40B4-BE49-F238E27FC236}">
                <a16:creationId xmlns:a16="http://schemas.microsoft.com/office/drawing/2014/main" id="{C0570DCC-F595-413B-A1BA-541AC213A577}"/>
              </a:ext>
            </a:extLst>
          </p:cNvPr>
          <p:cNvGraphicFramePr>
            <a:graphicFrameLocks noGrp="1"/>
          </p:cNvGraphicFramePr>
          <p:nvPr>
            <p:extLst>
              <p:ext uri="{D42A27DB-BD31-4B8C-83A1-F6EECF244321}">
                <p14:modId xmlns:p14="http://schemas.microsoft.com/office/powerpoint/2010/main" val="3961712763"/>
              </p:ext>
            </p:extLst>
          </p:nvPr>
        </p:nvGraphicFramePr>
        <p:xfrm>
          <a:off x="2408237" y="4891229"/>
          <a:ext cx="7620000" cy="1280160"/>
        </p:xfrm>
        <a:graphic>
          <a:graphicData uri="http://schemas.openxmlformats.org/drawingml/2006/table">
            <a:tbl>
              <a:tblPr>
                <a:tableStyleId>{793D81CF-94F2-401A-BA57-92F5A7B2D0C5}</a:tableStyleId>
              </a:tblPr>
              <a:tblGrid>
                <a:gridCol w="2286000">
                  <a:extLst>
                    <a:ext uri="{9D8B030D-6E8A-4147-A177-3AD203B41FA5}">
                      <a16:colId xmlns:a16="http://schemas.microsoft.com/office/drawing/2014/main" val="1780701991"/>
                    </a:ext>
                  </a:extLst>
                </a:gridCol>
                <a:gridCol w="5334000">
                  <a:extLst>
                    <a:ext uri="{9D8B030D-6E8A-4147-A177-3AD203B41FA5}">
                      <a16:colId xmlns:a16="http://schemas.microsoft.com/office/drawing/2014/main" val="4036365721"/>
                    </a:ext>
                  </a:extLst>
                </a:gridCol>
              </a:tblGrid>
              <a:tr h="408708">
                <a:tc>
                  <a:txBody>
                    <a:bodyPr/>
                    <a:lstStyle/>
                    <a:p>
                      <a:pPr algn="l" fontAlgn="b"/>
                      <a:r>
                        <a:rPr lang="en-US" b="1">
                          <a:effectLst/>
                        </a:rPr>
                        <a:t>Component</a:t>
                      </a:r>
                    </a:p>
                  </a:txBody>
                  <a:tcPr marL="101600" marR="101600" marT="76200" marB="76200" anchor="b"/>
                </a:tc>
                <a:tc>
                  <a:txBody>
                    <a:bodyPr/>
                    <a:lstStyle/>
                    <a:p>
                      <a:pPr algn="l" fontAlgn="b"/>
                      <a:r>
                        <a:rPr lang="en-US" b="1">
                          <a:effectLst/>
                        </a:rPr>
                        <a:t>Requirement</a:t>
                      </a:r>
                    </a:p>
                  </a:txBody>
                  <a:tcPr marL="101600" marR="101600" marT="76200" marB="76200" anchor="b"/>
                </a:tc>
                <a:extLst>
                  <a:ext uri="{0D108BD9-81ED-4DB2-BD59-A6C34878D82A}">
                    <a16:rowId xmlns:a16="http://schemas.microsoft.com/office/drawing/2014/main" val="2685651427"/>
                  </a:ext>
                </a:extLst>
              </a:tr>
              <a:tr h="408708">
                <a:tc>
                  <a:txBody>
                    <a:bodyPr/>
                    <a:lstStyle/>
                    <a:p>
                      <a:pPr fontAlgn="t"/>
                      <a:r>
                        <a:rPr lang="en-US">
                          <a:effectLst/>
                        </a:rPr>
                        <a:t>Graph</a:t>
                      </a:r>
                    </a:p>
                  </a:txBody>
                  <a:tcPr marL="101600" marR="101600" marT="76200" marB="76200"/>
                </a:tc>
                <a:tc>
                  <a:txBody>
                    <a:bodyPr/>
                    <a:lstStyle/>
                    <a:p>
                      <a:pPr fontAlgn="t"/>
                      <a:r>
                        <a:rPr lang="en-US">
                          <a:effectLst/>
                        </a:rPr>
                        <a:t>Microsoft Active Directory 2012/2012 R2/2016</a:t>
                      </a:r>
                    </a:p>
                  </a:txBody>
                  <a:tcPr marL="101600" marR="101600" marT="76200" marB="76200"/>
                </a:tc>
                <a:extLst>
                  <a:ext uri="{0D108BD9-81ED-4DB2-BD59-A6C34878D82A}">
                    <a16:rowId xmlns:a16="http://schemas.microsoft.com/office/drawing/2014/main" val="2119181085"/>
                  </a:ext>
                </a:extLst>
              </a:tr>
              <a:tr h="408708">
                <a:tc>
                  <a:txBody>
                    <a:bodyPr/>
                    <a:lstStyle/>
                    <a:p>
                      <a:pPr fontAlgn="t"/>
                      <a:r>
                        <a:rPr lang="en-US">
                          <a:effectLst/>
                        </a:rPr>
                        <a:t>AD FS</a:t>
                      </a:r>
                    </a:p>
                  </a:txBody>
                  <a:tcPr marL="101600" marR="101600" marT="76200" marB="76200"/>
                </a:tc>
                <a:tc>
                  <a:txBody>
                    <a:bodyPr/>
                    <a:lstStyle/>
                    <a:p>
                      <a:pPr fontAlgn="t"/>
                      <a:r>
                        <a:rPr lang="en-US" dirty="0">
                          <a:effectLst/>
                        </a:rPr>
                        <a:t>Windows Server 2012/2012 R2/2016</a:t>
                      </a:r>
                    </a:p>
                  </a:txBody>
                  <a:tcPr marL="101600" marR="101600" marT="76200" marB="76200"/>
                </a:tc>
                <a:extLst>
                  <a:ext uri="{0D108BD9-81ED-4DB2-BD59-A6C34878D82A}">
                    <a16:rowId xmlns:a16="http://schemas.microsoft.com/office/drawing/2014/main" val="1593861999"/>
                  </a:ext>
                </a:extLst>
              </a:tr>
            </a:tbl>
          </a:graphicData>
        </a:graphic>
      </p:graphicFrame>
    </p:spTree>
    <p:extLst>
      <p:ext uri="{BB962C8B-B14F-4D97-AF65-F5344CB8AC3E}">
        <p14:creationId xmlns:p14="http://schemas.microsoft.com/office/powerpoint/2010/main" val="985435757"/>
      </p:ext>
    </p:extLst>
  </p:cSld>
  <p:clrMapOvr>
    <a:masterClrMapping/>
  </p:clrMapOvr>
  <p:transition advTm="40463">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A3E8-8564-4EA3-991C-C17FEB846A9A}"/>
              </a:ext>
            </a:extLst>
          </p:cNvPr>
          <p:cNvSpPr>
            <a:spLocks noGrp="1"/>
          </p:cNvSpPr>
          <p:nvPr>
            <p:ph type="title"/>
          </p:nvPr>
        </p:nvSpPr>
        <p:spPr/>
        <p:txBody>
          <a:bodyPr/>
          <a:lstStyle/>
          <a:p>
            <a:r>
              <a:rPr lang="en-US"/>
              <a:t>Graph Ports</a:t>
            </a:r>
          </a:p>
        </p:txBody>
      </p:sp>
      <p:sp>
        <p:nvSpPr>
          <p:cNvPr id="3" name="Text Placeholder 2">
            <a:extLst>
              <a:ext uri="{FF2B5EF4-FFF2-40B4-BE49-F238E27FC236}">
                <a16:creationId xmlns:a16="http://schemas.microsoft.com/office/drawing/2014/main" id="{28D2B9EE-5EF0-472F-BCB1-6B2F609A96DE}"/>
              </a:ext>
            </a:extLst>
          </p:cNvPr>
          <p:cNvSpPr>
            <a:spLocks noGrp="1"/>
          </p:cNvSpPr>
          <p:nvPr>
            <p:ph type="body" sz="quarter" idx="10"/>
          </p:nvPr>
        </p:nvSpPr>
        <p:spPr>
          <a:xfrm>
            <a:off x="274702" y="1211287"/>
            <a:ext cx="11888787" cy="1181862"/>
          </a:xfrm>
        </p:spPr>
        <p:txBody>
          <a:bodyPr/>
          <a:lstStyle/>
          <a:p>
            <a:r>
              <a:rPr lang="en-US"/>
              <a:t>Graph service in Azure Stack uses the following protocols and ports to communicate with the target Active Directory:</a:t>
            </a:r>
          </a:p>
        </p:txBody>
      </p:sp>
      <p:graphicFrame>
        <p:nvGraphicFramePr>
          <p:cNvPr id="4" name="Table 3">
            <a:extLst>
              <a:ext uri="{FF2B5EF4-FFF2-40B4-BE49-F238E27FC236}">
                <a16:creationId xmlns:a16="http://schemas.microsoft.com/office/drawing/2014/main" id="{6AC1A7A7-6538-4982-BACE-3AF849B67E9C}"/>
              </a:ext>
            </a:extLst>
          </p:cNvPr>
          <p:cNvGraphicFramePr>
            <a:graphicFrameLocks noGrp="1"/>
          </p:cNvGraphicFramePr>
          <p:nvPr>
            <p:extLst>
              <p:ext uri="{D42A27DB-BD31-4B8C-83A1-F6EECF244321}">
                <p14:modId xmlns:p14="http://schemas.microsoft.com/office/powerpoint/2010/main" val="2659643591"/>
              </p:ext>
            </p:extLst>
          </p:nvPr>
        </p:nvGraphicFramePr>
        <p:xfrm>
          <a:off x="655636" y="2963862"/>
          <a:ext cx="11125200" cy="2133600"/>
        </p:xfrm>
        <a:graphic>
          <a:graphicData uri="http://schemas.openxmlformats.org/drawingml/2006/table">
            <a:tbl>
              <a:tblPr>
                <a:tableStyleId>{793D81CF-94F2-401A-BA57-92F5A7B2D0C5}</a:tableStyleId>
              </a:tblPr>
              <a:tblGrid>
                <a:gridCol w="2781300">
                  <a:extLst>
                    <a:ext uri="{9D8B030D-6E8A-4147-A177-3AD203B41FA5}">
                      <a16:colId xmlns:a16="http://schemas.microsoft.com/office/drawing/2014/main" val="1246950839"/>
                    </a:ext>
                  </a:extLst>
                </a:gridCol>
                <a:gridCol w="2781300">
                  <a:extLst>
                    <a:ext uri="{9D8B030D-6E8A-4147-A177-3AD203B41FA5}">
                      <a16:colId xmlns:a16="http://schemas.microsoft.com/office/drawing/2014/main" val="1024576191"/>
                    </a:ext>
                  </a:extLst>
                </a:gridCol>
                <a:gridCol w="2781300">
                  <a:extLst>
                    <a:ext uri="{9D8B030D-6E8A-4147-A177-3AD203B41FA5}">
                      <a16:colId xmlns:a16="http://schemas.microsoft.com/office/drawing/2014/main" val="4102552962"/>
                    </a:ext>
                  </a:extLst>
                </a:gridCol>
                <a:gridCol w="2781300">
                  <a:extLst>
                    <a:ext uri="{9D8B030D-6E8A-4147-A177-3AD203B41FA5}">
                      <a16:colId xmlns:a16="http://schemas.microsoft.com/office/drawing/2014/main" val="1962897507"/>
                    </a:ext>
                  </a:extLst>
                </a:gridCol>
              </a:tblGrid>
              <a:tr h="0">
                <a:tc>
                  <a:txBody>
                    <a:bodyPr/>
                    <a:lstStyle/>
                    <a:p>
                      <a:pPr algn="l" fontAlgn="b"/>
                      <a:r>
                        <a:rPr lang="en-US" b="1">
                          <a:effectLst/>
                        </a:rPr>
                        <a:t>Type</a:t>
                      </a:r>
                    </a:p>
                  </a:txBody>
                  <a:tcPr marL="101600" marR="101600" marT="76200" marB="76200" anchor="b"/>
                </a:tc>
                <a:tc>
                  <a:txBody>
                    <a:bodyPr/>
                    <a:lstStyle/>
                    <a:p>
                      <a:pPr algn="l" fontAlgn="b"/>
                      <a:r>
                        <a:rPr lang="en-US" b="1">
                          <a:effectLst/>
                        </a:rPr>
                        <a:t>Network</a:t>
                      </a:r>
                    </a:p>
                  </a:txBody>
                  <a:tcPr marL="101600" marR="101600" marT="76200" marB="76200" anchor="b"/>
                </a:tc>
                <a:tc>
                  <a:txBody>
                    <a:bodyPr/>
                    <a:lstStyle/>
                    <a:p>
                      <a:pPr algn="l" fontAlgn="b"/>
                      <a:r>
                        <a:rPr lang="en-US" b="1">
                          <a:effectLst/>
                        </a:rPr>
                        <a:t>Port</a:t>
                      </a:r>
                    </a:p>
                  </a:txBody>
                  <a:tcPr marL="101600" marR="101600" marT="76200" marB="76200" anchor="b"/>
                </a:tc>
                <a:tc>
                  <a:txBody>
                    <a:bodyPr/>
                    <a:lstStyle/>
                    <a:p>
                      <a:pPr algn="l" fontAlgn="b"/>
                      <a:r>
                        <a:rPr lang="en-US" b="1">
                          <a:effectLst/>
                        </a:rPr>
                        <a:t>Protocol</a:t>
                      </a:r>
                    </a:p>
                  </a:txBody>
                  <a:tcPr marL="101600" marR="101600" marT="76200" marB="76200" anchor="b"/>
                </a:tc>
                <a:extLst>
                  <a:ext uri="{0D108BD9-81ED-4DB2-BD59-A6C34878D82A}">
                    <a16:rowId xmlns:a16="http://schemas.microsoft.com/office/drawing/2014/main" val="4704751"/>
                  </a:ext>
                </a:extLst>
              </a:tr>
              <a:tr h="0">
                <a:tc>
                  <a:txBody>
                    <a:bodyPr/>
                    <a:lstStyle/>
                    <a:p>
                      <a:pPr fontAlgn="t"/>
                      <a:r>
                        <a:rPr lang="en-US">
                          <a:effectLst/>
                        </a:rPr>
                        <a:t>LDAP</a:t>
                      </a:r>
                    </a:p>
                  </a:txBody>
                  <a:tcPr marL="101600" marR="101600" marT="76200" marB="76200"/>
                </a:tc>
                <a:tc>
                  <a:txBody>
                    <a:bodyPr/>
                    <a:lstStyle/>
                    <a:p>
                      <a:pPr fontAlgn="t"/>
                      <a:r>
                        <a:rPr lang="en-US" sz="1800" b="0" i="0" u="none" strike="noStrike" kern="1200">
                          <a:solidFill>
                            <a:schemeClr val="dk1"/>
                          </a:solidFill>
                          <a:effectLst/>
                          <a:latin typeface="+mn-lt"/>
                          <a:ea typeface="+mn-ea"/>
                          <a:cs typeface="+mn-cs"/>
                        </a:rPr>
                        <a:t>Public VIP</a:t>
                      </a:r>
                      <a:endParaRPr lang="en-US">
                        <a:effectLst/>
                      </a:endParaRPr>
                    </a:p>
                  </a:txBody>
                  <a:tcPr marL="101600" marR="101600" marT="76200" marB="76200"/>
                </a:tc>
                <a:tc>
                  <a:txBody>
                    <a:bodyPr/>
                    <a:lstStyle/>
                    <a:p>
                      <a:pPr fontAlgn="t"/>
                      <a:r>
                        <a:rPr lang="en-US">
                          <a:effectLst/>
                        </a:rPr>
                        <a:t>389</a:t>
                      </a:r>
                    </a:p>
                  </a:txBody>
                  <a:tcPr marL="101600" marR="101600" marT="76200" marB="76200"/>
                </a:tc>
                <a:tc>
                  <a:txBody>
                    <a:bodyPr/>
                    <a:lstStyle/>
                    <a:p>
                      <a:pPr fontAlgn="t"/>
                      <a:r>
                        <a:rPr lang="en-US">
                          <a:effectLst/>
                        </a:rPr>
                        <a:t>TCP &amp; UDP</a:t>
                      </a:r>
                    </a:p>
                  </a:txBody>
                  <a:tcPr marL="101600" marR="101600" marT="76200" marB="76200"/>
                </a:tc>
                <a:extLst>
                  <a:ext uri="{0D108BD9-81ED-4DB2-BD59-A6C34878D82A}">
                    <a16:rowId xmlns:a16="http://schemas.microsoft.com/office/drawing/2014/main" val="3214321091"/>
                  </a:ext>
                </a:extLst>
              </a:tr>
              <a:tr h="0">
                <a:tc>
                  <a:txBody>
                    <a:bodyPr/>
                    <a:lstStyle/>
                    <a:p>
                      <a:pPr fontAlgn="t"/>
                      <a:r>
                        <a:rPr lang="en-US">
                          <a:effectLst/>
                        </a:rPr>
                        <a:t>LDAP SSL</a:t>
                      </a:r>
                    </a:p>
                  </a:txBody>
                  <a:tcPr marL="101600" marR="101600" marT="76200" marB="7620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chemeClr val="dk1"/>
                          </a:solidFill>
                          <a:effectLst/>
                          <a:latin typeface="+mn-lt"/>
                          <a:ea typeface="+mn-ea"/>
                          <a:cs typeface="+mn-cs"/>
                        </a:rPr>
                        <a:t>Public VIP</a:t>
                      </a:r>
                      <a:endParaRPr lang="en-US">
                        <a:effectLst/>
                      </a:endParaRPr>
                    </a:p>
                  </a:txBody>
                  <a:tcPr marL="101600" marR="101600" marT="76200" marB="76200"/>
                </a:tc>
                <a:tc>
                  <a:txBody>
                    <a:bodyPr/>
                    <a:lstStyle/>
                    <a:p>
                      <a:pPr fontAlgn="t"/>
                      <a:r>
                        <a:rPr lang="en-US">
                          <a:effectLst/>
                        </a:rPr>
                        <a:t>636</a:t>
                      </a:r>
                    </a:p>
                  </a:txBody>
                  <a:tcPr marL="101600" marR="101600" marT="76200" marB="76200"/>
                </a:tc>
                <a:tc>
                  <a:txBody>
                    <a:bodyPr/>
                    <a:lstStyle/>
                    <a:p>
                      <a:pPr fontAlgn="t"/>
                      <a:r>
                        <a:rPr lang="en-US">
                          <a:effectLst/>
                        </a:rPr>
                        <a:t>TCP</a:t>
                      </a:r>
                    </a:p>
                  </a:txBody>
                  <a:tcPr marL="101600" marR="101600" marT="76200" marB="76200"/>
                </a:tc>
                <a:extLst>
                  <a:ext uri="{0D108BD9-81ED-4DB2-BD59-A6C34878D82A}">
                    <a16:rowId xmlns:a16="http://schemas.microsoft.com/office/drawing/2014/main" val="2611809401"/>
                  </a:ext>
                </a:extLst>
              </a:tr>
              <a:tr h="0">
                <a:tc>
                  <a:txBody>
                    <a:bodyPr/>
                    <a:lstStyle/>
                    <a:p>
                      <a:pPr fontAlgn="t"/>
                      <a:r>
                        <a:rPr lang="en-US">
                          <a:effectLst/>
                        </a:rPr>
                        <a:t>LDAP GC</a:t>
                      </a:r>
                    </a:p>
                  </a:txBody>
                  <a:tcPr marL="101600" marR="101600" marT="76200" marB="7620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chemeClr val="dk1"/>
                          </a:solidFill>
                          <a:effectLst/>
                          <a:latin typeface="+mn-lt"/>
                          <a:ea typeface="+mn-ea"/>
                          <a:cs typeface="+mn-cs"/>
                        </a:rPr>
                        <a:t>Public VIP</a:t>
                      </a:r>
                      <a:endParaRPr lang="en-US">
                        <a:effectLst/>
                      </a:endParaRPr>
                    </a:p>
                  </a:txBody>
                  <a:tcPr marL="101600" marR="101600" marT="76200" marB="76200"/>
                </a:tc>
                <a:tc>
                  <a:txBody>
                    <a:bodyPr/>
                    <a:lstStyle/>
                    <a:p>
                      <a:pPr fontAlgn="t"/>
                      <a:r>
                        <a:rPr lang="en-US">
                          <a:effectLst/>
                        </a:rPr>
                        <a:t>3268</a:t>
                      </a:r>
                    </a:p>
                  </a:txBody>
                  <a:tcPr marL="101600" marR="101600" marT="76200" marB="76200"/>
                </a:tc>
                <a:tc>
                  <a:txBody>
                    <a:bodyPr/>
                    <a:lstStyle/>
                    <a:p>
                      <a:pPr fontAlgn="t"/>
                      <a:r>
                        <a:rPr lang="en-US">
                          <a:effectLst/>
                        </a:rPr>
                        <a:t>TCP</a:t>
                      </a:r>
                    </a:p>
                  </a:txBody>
                  <a:tcPr marL="101600" marR="101600" marT="76200" marB="76200"/>
                </a:tc>
                <a:extLst>
                  <a:ext uri="{0D108BD9-81ED-4DB2-BD59-A6C34878D82A}">
                    <a16:rowId xmlns:a16="http://schemas.microsoft.com/office/drawing/2014/main" val="1218840228"/>
                  </a:ext>
                </a:extLst>
              </a:tr>
              <a:tr h="0">
                <a:tc>
                  <a:txBody>
                    <a:bodyPr/>
                    <a:lstStyle/>
                    <a:p>
                      <a:pPr fontAlgn="t"/>
                      <a:r>
                        <a:rPr lang="en-US">
                          <a:effectLst/>
                        </a:rPr>
                        <a:t>LDAP GC SSL</a:t>
                      </a:r>
                    </a:p>
                  </a:txBody>
                  <a:tcPr marL="101600" marR="101600" marT="76200" marB="7620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chemeClr val="dk1"/>
                          </a:solidFill>
                          <a:effectLst/>
                          <a:latin typeface="+mn-lt"/>
                          <a:ea typeface="+mn-ea"/>
                          <a:cs typeface="+mn-cs"/>
                        </a:rPr>
                        <a:t>Public VIP</a:t>
                      </a:r>
                      <a:endParaRPr lang="en-US">
                        <a:effectLst/>
                      </a:endParaRPr>
                    </a:p>
                  </a:txBody>
                  <a:tcPr marL="101600" marR="101600" marT="76200" marB="76200"/>
                </a:tc>
                <a:tc>
                  <a:txBody>
                    <a:bodyPr/>
                    <a:lstStyle/>
                    <a:p>
                      <a:pPr fontAlgn="t"/>
                      <a:r>
                        <a:rPr lang="en-US">
                          <a:effectLst/>
                        </a:rPr>
                        <a:t>3269</a:t>
                      </a:r>
                    </a:p>
                  </a:txBody>
                  <a:tcPr marL="101600" marR="101600" marT="76200" marB="76200"/>
                </a:tc>
                <a:tc>
                  <a:txBody>
                    <a:bodyPr/>
                    <a:lstStyle/>
                    <a:p>
                      <a:pPr fontAlgn="t"/>
                      <a:r>
                        <a:rPr lang="en-US" dirty="0">
                          <a:effectLst/>
                        </a:rPr>
                        <a:t>TCP</a:t>
                      </a:r>
                    </a:p>
                  </a:txBody>
                  <a:tcPr marL="101600" marR="101600" marT="76200" marB="76200"/>
                </a:tc>
                <a:extLst>
                  <a:ext uri="{0D108BD9-81ED-4DB2-BD59-A6C34878D82A}">
                    <a16:rowId xmlns:a16="http://schemas.microsoft.com/office/drawing/2014/main" val="3379341521"/>
                  </a:ext>
                </a:extLst>
              </a:tr>
            </a:tbl>
          </a:graphicData>
        </a:graphic>
      </p:graphicFrame>
      <p:pic>
        <p:nvPicPr>
          <p:cNvPr id="6" name="Picture 5" descr="A close up of a logo&#10;&#10;Description automatically generated">
            <a:extLst>
              <a:ext uri="{FF2B5EF4-FFF2-40B4-BE49-F238E27FC236}">
                <a16:creationId xmlns:a16="http://schemas.microsoft.com/office/drawing/2014/main" id="{A88C8AF0-F7E7-4A2F-9DB8-BB3BD5065B74}"/>
              </a:ext>
            </a:extLst>
          </p:cNvPr>
          <p:cNvPicPr>
            <a:picLocks noChangeAspect="1"/>
          </p:cNvPicPr>
          <p:nvPr/>
        </p:nvPicPr>
        <p:blipFill>
          <a:blip r:embed="rId3">
            <a:lum bright="70000" contrast="-70000"/>
            <a:alphaModFix amt="20000"/>
            <a:extLst>
              <a:ext uri="{837473B0-CC2E-450A-ABE3-18F120FF3D39}">
                <a1611:picAttrSrcUrl xmlns:a1611="http://schemas.microsoft.com/office/drawing/2016/11/main" r:id="rId4"/>
              </a:ext>
            </a:extLst>
          </a:blip>
          <a:stretch>
            <a:fillRect/>
          </a:stretch>
        </p:blipFill>
        <p:spPr>
          <a:xfrm>
            <a:off x="2720975" y="0"/>
            <a:ext cx="6994525" cy="6994525"/>
          </a:xfrm>
          <a:prstGeom prst="rect">
            <a:avLst/>
          </a:prstGeom>
        </p:spPr>
      </p:pic>
      <p:sp>
        <p:nvSpPr>
          <p:cNvPr id="7" name="TextBox 6">
            <a:extLst>
              <a:ext uri="{FF2B5EF4-FFF2-40B4-BE49-F238E27FC236}">
                <a16:creationId xmlns:a16="http://schemas.microsoft.com/office/drawing/2014/main" id="{833EF9C3-6A33-4AB4-A923-2F8B74397D88}"/>
              </a:ext>
            </a:extLst>
          </p:cNvPr>
          <p:cNvSpPr txBox="1"/>
          <p:nvPr/>
        </p:nvSpPr>
        <p:spPr>
          <a:xfrm>
            <a:off x="2720975" y="6994525"/>
            <a:ext cx="6994525" cy="433965"/>
          </a:xfrm>
          <a:prstGeom prst="rect">
            <a:avLst/>
          </a:prstGeom>
          <a:noFill/>
        </p:spPr>
        <p:txBody>
          <a:bodyPr wrap="square" lIns="182880" tIns="146304" rIns="182880" bIns="146304" rtlCol="0">
            <a:spAutoFit/>
          </a:bodyPr>
          <a:lstStyle/>
          <a:p>
            <a:r>
              <a:rPr lang="en-US" sz="900">
                <a:hlinkClick r:id="rId4" tooltip="http://commons.wikimedia.org/wiki/File:Plug-in_Noun_project_4032.svg"/>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216364836"/>
      </p:ext>
    </p:extLst>
  </p:cSld>
  <p:clrMapOvr>
    <a:masterClrMapping/>
  </p:clrMapOvr>
  <p:transition advTm="19462">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A3E8-8564-4EA3-991C-C17FEB846A9A}"/>
              </a:ext>
            </a:extLst>
          </p:cNvPr>
          <p:cNvSpPr>
            <a:spLocks noGrp="1"/>
          </p:cNvSpPr>
          <p:nvPr>
            <p:ph type="title"/>
          </p:nvPr>
        </p:nvSpPr>
        <p:spPr/>
        <p:txBody>
          <a:bodyPr/>
          <a:lstStyle/>
          <a:p>
            <a:r>
              <a:rPr lang="en-US" dirty="0"/>
              <a:t>ADFS and Smartcard Logon</a:t>
            </a:r>
          </a:p>
        </p:txBody>
      </p:sp>
      <p:sp>
        <p:nvSpPr>
          <p:cNvPr id="3" name="Text Placeholder 2">
            <a:extLst>
              <a:ext uri="{FF2B5EF4-FFF2-40B4-BE49-F238E27FC236}">
                <a16:creationId xmlns:a16="http://schemas.microsoft.com/office/drawing/2014/main" id="{28D2B9EE-5EF0-472F-BCB1-6B2F609A96DE}"/>
              </a:ext>
            </a:extLst>
          </p:cNvPr>
          <p:cNvSpPr>
            <a:spLocks noGrp="1"/>
          </p:cNvSpPr>
          <p:nvPr>
            <p:ph type="body" sz="quarter" idx="10"/>
          </p:nvPr>
        </p:nvSpPr>
        <p:spPr>
          <a:xfrm>
            <a:off x="274702" y="1211287"/>
            <a:ext cx="11888787" cy="6100131"/>
          </a:xfrm>
        </p:spPr>
        <p:txBody>
          <a:bodyPr/>
          <a:lstStyle/>
          <a:p>
            <a:r>
              <a:rPr lang="en-US" dirty="0"/>
              <a:t>In some environments, users may require smartcard logon (like US Federal PIV cards)</a:t>
            </a:r>
          </a:p>
          <a:p>
            <a:pPr lvl="1"/>
            <a:r>
              <a:rPr lang="en-US" dirty="0"/>
              <a:t>Connections using Windows Integrated Authentication will prompt for alternate authentication forms, including smartcard</a:t>
            </a:r>
          </a:p>
          <a:p>
            <a:pPr lvl="1"/>
            <a:r>
              <a:rPr lang="en-US" dirty="0"/>
              <a:t>The authentication request will go through AD FS to the associated Active Directory</a:t>
            </a:r>
          </a:p>
          <a:p>
            <a:pPr lvl="1"/>
            <a:r>
              <a:rPr lang="en-US" dirty="0"/>
              <a:t>This means that AD FS must be configured to include </a:t>
            </a:r>
            <a:r>
              <a:rPr lang="en-US" i="1" dirty="0"/>
              <a:t>certificate authentication</a:t>
            </a:r>
            <a:r>
              <a:rPr lang="en-US" dirty="0"/>
              <a:t> in the </a:t>
            </a:r>
            <a:r>
              <a:rPr lang="en-US" i="1" dirty="0"/>
              <a:t>global authentication policy</a:t>
            </a:r>
            <a:endParaRPr lang="en-US" dirty="0"/>
          </a:p>
          <a:p>
            <a:pPr lvl="1"/>
            <a:r>
              <a:rPr lang="en-US" dirty="0"/>
              <a:t>If you need to authenticate with smartcard when running PowerShell scripts, you may also need to use this technique to enable it - </a:t>
            </a:r>
            <a:r>
              <a:rPr lang="en-US" u="sng" dirty="0">
                <a:hlinkClick r:id="rId3"/>
              </a:rPr>
              <a:t>https://github.com/Azure/azure-powershell/issues/9301</a:t>
            </a:r>
            <a:endParaRPr lang="en-CA" dirty="0"/>
          </a:p>
          <a:p>
            <a:pPr lvl="1"/>
            <a:endParaRPr lang="en-US" dirty="0"/>
          </a:p>
          <a:p>
            <a:endParaRPr lang="en-US" dirty="0"/>
          </a:p>
        </p:txBody>
      </p:sp>
      <p:pic>
        <p:nvPicPr>
          <p:cNvPr id="8" name="Picture 7">
            <a:extLst>
              <a:ext uri="{FF2B5EF4-FFF2-40B4-BE49-F238E27FC236}">
                <a16:creationId xmlns:a16="http://schemas.microsoft.com/office/drawing/2014/main" id="{EC4BE9C8-9D00-40F1-836A-EDAE3403C941}"/>
              </a:ext>
            </a:extLst>
          </p:cNvPr>
          <p:cNvPicPr>
            <a:picLocks noChangeAspect="1"/>
          </p:cNvPicPr>
          <p:nvPr/>
        </p:nvPicPr>
        <p:blipFill>
          <a:blip r:embed="rId4">
            <a:alphaModFix amt="21000"/>
            <a:extLst>
              <a:ext uri="{837473B0-CC2E-450A-ABE3-18F120FF3D39}">
                <a1611:picAttrSrcUrl xmlns:a1611="http://schemas.microsoft.com/office/drawing/2016/11/main" r:id="rId5"/>
              </a:ext>
            </a:extLst>
          </a:blip>
          <a:stretch>
            <a:fillRect/>
          </a:stretch>
        </p:blipFill>
        <p:spPr>
          <a:xfrm>
            <a:off x="5954380" y="863813"/>
            <a:ext cx="6130712" cy="6130712"/>
          </a:xfrm>
          <a:prstGeom prst="rect">
            <a:avLst/>
          </a:prstGeom>
        </p:spPr>
      </p:pic>
    </p:spTree>
    <p:extLst>
      <p:ext uri="{BB962C8B-B14F-4D97-AF65-F5344CB8AC3E}">
        <p14:creationId xmlns:p14="http://schemas.microsoft.com/office/powerpoint/2010/main" val="3696703175"/>
      </p:ext>
    </p:extLst>
  </p:cSld>
  <p:clrMapOvr>
    <a:masterClrMapping/>
  </p:clrMapOvr>
  <p:transition advTm="66761">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Disconnected Time Sync</a:t>
            </a:r>
          </a:p>
        </p:txBody>
      </p:sp>
      <p:sp>
        <p:nvSpPr>
          <p:cNvPr id="3" name="TextBox 2"/>
          <p:cNvSpPr txBox="1"/>
          <p:nvPr/>
        </p:nvSpPr>
        <p:spPr>
          <a:xfrm>
            <a:off x="235602" y="4945062"/>
            <a:ext cx="10819896" cy="1015578"/>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To NTP, or not to NTP</a:t>
            </a:r>
          </a:p>
        </p:txBody>
      </p:sp>
    </p:spTree>
    <p:extLst>
      <p:ext uri="{BB962C8B-B14F-4D97-AF65-F5344CB8AC3E}">
        <p14:creationId xmlns:p14="http://schemas.microsoft.com/office/powerpoint/2010/main" val="1260028486"/>
      </p:ext>
    </p:extLst>
  </p:cSld>
  <p:clrMapOvr>
    <a:masterClrMapping/>
  </p:clrMapOvr>
  <p:transition advTm="11313">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Time Sync</a:t>
            </a:r>
          </a:p>
        </p:txBody>
      </p:sp>
      <p:sp>
        <p:nvSpPr>
          <p:cNvPr id="3" name="TextBox 2">
            <a:extLst>
              <a:ext uri="{FF2B5EF4-FFF2-40B4-BE49-F238E27FC236}">
                <a16:creationId xmlns:a16="http://schemas.microsoft.com/office/drawing/2014/main" id="{45700CC9-F165-480C-8261-12ED77CF1485}"/>
              </a:ext>
            </a:extLst>
          </p:cNvPr>
          <p:cNvSpPr txBox="1"/>
          <p:nvPr/>
        </p:nvSpPr>
        <p:spPr>
          <a:xfrm>
            <a:off x="503237" y="1820862"/>
            <a:ext cx="6170066" cy="42503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At a minimum, you should configure to sync time to the Active Directory instance that is connected using ADFS</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If there is another NTP service in the environment that is Internet-connected, then you can use that as the time source for Azure Stack (and the connected Active Directory too)</a:t>
            </a:r>
          </a:p>
        </p:txBody>
      </p:sp>
      <p:pic>
        <p:nvPicPr>
          <p:cNvPr id="5" name="Picture 4" descr="A large clock mounted to the side&#10;&#10;Description automatically generated">
            <a:extLst>
              <a:ext uri="{FF2B5EF4-FFF2-40B4-BE49-F238E27FC236}">
                <a16:creationId xmlns:a16="http://schemas.microsoft.com/office/drawing/2014/main" id="{D85B1FF6-B2C9-4B52-B918-41D001FD387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933937" y="859899"/>
            <a:ext cx="5502538" cy="5510896"/>
          </a:xfrm>
          <a:prstGeom prst="rect">
            <a:avLst/>
          </a:prstGeom>
        </p:spPr>
      </p:pic>
    </p:spTree>
    <p:extLst>
      <p:ext uri="{BB962C8B-B14F-4D97-AF65-F5344CB8AC3E}">
        <p14:creationId xmlns:p14="http://schemas.microsoft.com/office/powerpoint/2010/main" val="1454466153"/>
      </p:ext>
    </p:extLst>
  </p:cSld>
  <p:clrMapOvr>
    <a:masterClrMapping/>
  </p:clrMapOvr>
  <p:transition advTm="20685">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Disconnected Marketplace Syndication</a:t>
            </a:r>
          </a:p>
        </p:txBody>
      </p:sp>
      <p:sp>
        <p:nvSpPr>
          <p:cNvPr id="3" name="TextBox 2"/>
          <p:cNvSpPr txBox="1"/>
          <p:nvPr/>
        </p:nvSpPr>
        <p:spPr>
          <a:xfrm>
            <a:off x="235602" y="4945062"/>
            <a:ext cx="10819896" cy="1735775"/>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Keeping the marketplace fresh while offline</a:t>
            </a:r>
          </a:p>
        </p:txBody>
      </p:sp>
    </p:spTree>
    <p:extLst>
      <p:ext uri="{BB962C8B-B14F-4D97-AF65-F5344CB8AC3E}">
        <p14:creationId xmlns:p14="http://schemas.microsoft.com/office/powerpoint/2010/main" val="50279041"/>
      </p:ext>
    </p:extLst>
  </p:cSld>
  <p:clrMapOvr>
    <a:masterClrMapping/>
  </p:clrMapOvr>
  <p:transition advTm="13816">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B338-56A9-4D33-A953-68CE3175C204}"/>
              </a:ext>
            </a:extLst>
          </p:cNvPr>
          <p:cNvSpPr>
            <a:spLocks noGrp="1"/>
          </p:cNvSpPr>
          <p:nvPr>
            <p:ph type="title"/>
          </p:nvPr>
        </p:nvSpPr>
        <p:spPr/>
        <p:txBody>
          <a:bodyPr/>
          <a:lstStyle/>
          <a:p>
            <a:r>
              <a:rPr lang="en-US"/>
              <a:t>Disconnected Marketplace Syndication</a:t>
            </a:r>
          </a:p>
        </p:txBody>
      </p:sp>
      <p:sp>
        <p:nvSpPr>
          <p:cNvPr id="3" name="Text Placeholder 2">
            <a:extLst>
              <a:ext uri="{FF2B5EF4-FFF2-40B4-BE49-F238E27FC236}">
                <a16:creationId xmlns:a16="http://schemas.microsoft.com/office/drawing/2014/main" id="{B9187E8C-4AE5-456B-A0B2-897DE3AE3840}"/>
              </a:ext>
            </a:extLst>
          </p:cNvPr>
          <p:cNvSpPr>
            <a:spLocks noGrp="1"/>
          </p:cNvSpPr>
          <p:nvPr>
            <p:ph type="body" sz="quarter" idx="10"/>
          </p:nvPr>
        </p:nvSpPr>
        <p:spPr>
          <a:xfrm>
            <a:off x="274702" y="1211287"/>
            <a:ext cx="11888787" cy="3139321"/>
          </a:xfrm>
        </p:spPr>
        <p:txBody>
          <a:bodyPr/>
          <a:lstStyle/>
          <a:p>
            <a:r>
              <a:rPr lang="en-US"/>
              <a:t>How to download marketplace items?</a:t>
            </a:r>
          </a:p>
          <a:p>
            <a:pPr marL="742950" lvl="1" indent="-514350">
              <a:buFont typeface="+mj-lt"/>
              <a:buAutoNum type="arabicPeriod"/>
            </a:pPr>
            <a:r>
              <a:rPr lang="en-US"/>
              <a:t>Use PowerShell and the </a:t>
            </a:r>
            <a:r>
              <a:rPr lang="en-US" i="1"/>
              <a:t>marketplace syndication tool</a:t>
            </a:r>
            <a:r>
              <a:rPr lang="en-US"/>
              <a:t> to download the marketplace items to a machine with internet connectivity </a:t>
            </a:r>
          </a:p>
          <a:p>
            <a:pPr marL="742950" lvl="1" indent="-514350">
              <a:lnSpc>
                <a:spcPct val="150000"/>
              </a:lnSpc>
              <a:buFont typeface="+mj-lt"/>
              <a:buAutoNum type="arabicPeriod"/>
            </a:pPr>
            <a:r>
              <a:rPr lang="en-US"/>
              <a:t>You then transfer the items to your Azure Stack environment. </a:t>
            </a:r>
          </a:p>
          <a:p>
            <a:pPr marL="742950" lvl="1" indent="-514350">
              <a:buFont typeface="+mj-lt"/>
              <a:buAutoNum type="arabicPeriod"/>
            </a:pPr>
            <a:r>
              <a:rPr lang="en-US"/>
              <a:t>In a disconnected environment, you cannot download marketplace items by using the Azure Stack portal </a:t>
            </a:r>
          </a:p>
        </p:txBody>
      </p:sp>
      <p:sp>
        <p:nvSpPr>
          <p:cNvPr id="4" name="TextBox 3">
            <a:extLst>
              <a:ext uri="{FF2B5EF4-FFF2-40B4-BE49-F238E27FC236}">
                <a16:creationId xmlns:a16="http://schemas.microsoft.com/office/drawing/2014/main" id="{9C817756-E7CC-4F8C-A018-DDF6E4147844}"/>
              </a:ext>
            </a:extLst>
          </p:cNvPr>
          <p:cNvSpPr txBox="1"/>
          <p:nvPr/>
        </p:nvSpPr>
        <p:spPr>
          <a:xfrm>
            <a:off x="203753" y="4443545"/>
            <a:ext cx="112776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https://docs.microsoft.com/en-us/azure/azure-stack/azure-stack-download-azure-marketplace-item</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673339005"/>
      </p:ext>
    </p:extLst>
  </p:cSld>
  <p:clrMapOvr>
    <a:masterClrMapping/>
  </p:clrMapOvr>
  <p:transition advTm="25860">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32CFF-15A5-4C24-AECD-80D44FF704C6}"/>
              </a:ext>
            </a:extLst>
          </p:cNvPr>
          <p:cNvSpPr>
            <a:spLocks noGrp="1"/>
          </p:cNvSpPr>
          <p:nvPr>
            <p:ph type="title"/>
          </p:nvPr>
        </p:nvSpPr>
        <p:spPr/>
        <p:txBody>
          <a:bodyPr/>
          <a:lstStyle/>
          <a:p>
            <a:r>
              <a:rPr lang="en-US"/>
              <a:t>Prerequisites</a:t>
            </a:r>
          </a:p>
        </p:txBody>
      </p:sp>
      <p:sp>
        <p:nvSpPr>
          <p:cNvPr id="3" name="Text Placeholder 2">
            <a:extLst>
              <a:ext uri="{FF2B5EF4-FFF2-40B4-BE49-F238E27FC236}">
                <a16:creationId xmlns:a16="http://schemas.microsoft.com/office/drawing/2014/main" id="{0523413E-FAB6-4853-A882-175194CA7D49}"/>
              </a:ext>
            </a:extLst>
          </p:cNvPr>
          <p:cNvSpPr>
            <a:spLocks noGrp="1"/>
          </p:cNvSpPr>
          <p:nvPr>
            <p:ph type="body" sz="quarter" idx="10"/>
          </p:nvPr>
        </p:nvSpPr>
        <p:spPr>
          <a:xfrm>
            <a:off x="274702" y="2180017"/>
            <a:ext cx="4579636" cy="4635115"/>
          </a:xfrm>
        </p:spPr>
        <p:txBody>
          <a:bodyPr/>
          <a:lstStyle/>
          <a:p>
            <a:pPr fontAlgn="base"/>
            <a:r>
              <a:rPr lang="en-US" sz="3200" b="1"/>
              <a:t>Registered</a:t>
            </a:r>
            <a:r>
              <a:rPr lang="en-US" sz="3200"/>
              <a:t> with Azure </a:t>
            </a:r>
          </a:p>
          <a:p>
            <a:pPr fontAlgn="base"/>
            <a:r>
              <a:rPr lang="en-US" sz="3200"/>
              <a:t>Imported </a:t>
            </a:r>
            <a:r>
              <a:rPr lang="en-US" sz="3200" b="1"/>
              <a:t>Azure Stack PowerShell Module</a:t>
            </a:r>
            <a:r>
              <a:rPr lang="en-US" sz="3200"/>
              <a:t> </a:t>
            </a:r>
          </a:p>
          <a:p>
            <a:pPr fontAlgn="base"/>
            <a:r>
              <a:rPr lang="en-US" sz="3200"/>
              <a:t>Imported PowerShell </a:t>
            </a:r>
            <a:r>
              <a:rPr lang="en-US" sz="3200" b="1"/>
              <a:t>environment for the Azure Stack operator</a:t>
            </a:r>
            <a:r>
              <a:rPr lang="en-US" sz="3200"/>
              <a:t> </a:t>
            </a:r>
          </a:p>
          <a:p>
            <a:pPr fontAlgn="base"/>
            <a:r>
              <a:rPr lang="en-US" sz="3200"/>
              <a:t>Imported </a:t>
            </a:r>
            <a:r>
              <a:rPr lang="en-US" sz="3200" b="1" err="1"/>
              <a:t>AzureStack</a:t>
            </a:r>
            <a:r>
              <a:rPr lang="en-US" sz="3200" b="1"/>
              <a:t>-tools-master</a:t>
            </a:r>
            <a:r>
              <a:rPr lang="en-US" sz="3200"/>
              <a:t> </a:t>
            </a:r>
          </a:p>
          <a:p>
            <a:endParaRPr lang="en-US" sz="3200"/>
          </a:p>
        </p:txBody>
      </p:sp>
      <p:pic>
        <p:nvPicPr>
          <p:cNvPr id="1026" name="Picture 2">
            <a:extLst>
              <a:ext uri="{FF2B5EF4-FFF2-40B4-BE49-F238E27FC236}">
                <a16:creationId xmlns:a16="http://schemas.microsoft.com/office/drawing/2014/main" id="{4FBE68A6-12E7-47B2-843C-0E247E76B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4338" y="1332855"/>
            <a:ext cx="7876605" cy="632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731"/>
      </p:ext>
    </p:extLst>
  </p:cSld>
  <p:clrMapOvr>
    <a:masterClrMapping/>
  </p:clrMapOvr>
  <p:transition advTm="18442">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DE61-03FE-4114-888A-B017B47AC521}"/>
              </a:ext>
            </a:extLst>
          </p:cNvPr>
          <p:cNvSpPr>
            <a:spLocks noGrp="1"/>
          </p:cNvSpPr>
          <p:nvPr>
            <p:ph type="title"/>
          </p:nvPr>
        </p:nvSpPr>
        <p:spPr/>
        <p:txBody>
          <a:bodyPr/>
          <a:lstStyle/>
          <a:p>
            <a:r>
              <a:rPr lang="en-US"/>
              <a:t>Download Process</a:t>
            </a:r>
          </a:p>
        </p:txBody>
      </p:sp>
      <p:sp>
        <p:nvSpPr>
          <p:cNvPr id="3" name="Text Placeholder 2">
            <a:extLst>
              <a:ext uri="{FF2B5EF4-FFF2-40B4-BE49-F238E27FC236}">
                <a16:creationId xmlns:a16="http://schemas.microsoft.com/office/drawing/2014/main" id="{D72D2528-970E-4F28-BC59-4793CD17CC66}"/>
              </a:ext>
            </a:extLst>
          </p:cNvPr>
          <p:cNvSpPr>
            <a:spLocks noGrp="1"/>
          </p:cNvSpPr>
          <p:nvPr>
            <p:ph type="body" sz="quarter" idx="10"/>
          </p:nvPr>
        </p:nvSpPr>
        <p:spPr>
          <a:xfrm>
            <a:off x="274702" y="1211287"/>
            <a:ext cx="11888787" cy="5343001"/>
          </a:xfrm>
        </p:spPr>
        <p:txBody>
          <a:bodyPr/>
          <a:lstStyle/>
          <a:p>
            <a:r>
              <a:rPr lang="en-US" sz="3200" b="1">
                <a:solidFill>
                  <a:srgbClr val="0070C0"/>
                </a:solidFill>
                <a:latin typeface="Consolas" panose="020B0609020204030204" pitchFamily="49" charset="0"/>
              </a:rPr>
              <a:t>Add-</a:t>
            </a:r>
            <a:r>
              <a:rPr lang="en-US" sz="3200" b="1" err="1">
                <a:solidFill>
                  <a:srgbClr val="0070C0"/>
                </a:solidFill>
                <a:latin typeface="Consolas" panose="020B0609020204030204" pitchFamily="49" charset="0"/>
              </a:rPr>
              <a:t>AzureRmAccount</a:t>
            </a:r>
            <a:r>
              <a:rPr lang="en-US" sz="3200"/>
              <a:t>  (use the account that you used to register Azure Stack)</a:t>
            </a:r>
          </a:p>
          <a:p>
            <a:r>
              <a:rPr lang="en-US" sz="3200"/>
              <a:t>Get the tool ZIP file: </a:t>
            </a:r>
            <a:r>
              <a:rPr lang="en-US" sz="2800" b="1">
                <a:solidFill>
                  <a:srgbClr val="0070C0"/>
                </a:solidFill>
                <a:latin typeface="Consolas" panose="020B0609020204030204" pitchFamily="49" charset="0"/>
              </a:rPr>
              <a:t>[</a:t>
            </a:r>
            <a:r>
              <a:rPr lang="en-US" sz="2800" b="1" err="1">
                <a:solidFill>
                  <a:srgbClr val="0070C0"/>
                </a:solidFill>
                <a:latin typeface="Consolas" panose="020B0609020204030204" pitchFamily="49" charset="0"/>
              </a:rPr>
              <a:t>Net.ServicePointManager</a:t>
            </a:r>
            <a:r>
              <a:rPr lang="en-US" sz="2800" b="1">
                <a:solidFill>
                  <a:srgbClr val="0070C0"/>
                </a:solidFill>
                <a:latin typeface="Consolas" panose="020B0609020204030204" pitchFamily="49" charset="0"/>
              </a:rPr>
              <a:t>]::</a:t>
            </a:r>
            <a:r>
              <a:rPr lang="en-US" sz="2800" b="1" err="1">
                <a:solidFill>
                  <a:srgbClr val="0070C0"/>
                </a:solidFill>
                <a:latin typeface="Consolas" panose="020B0609020204030204" pitchFamily="49" charset="0"/>
              </a:rPr>
              <a:t>SecurityProtocol</a:t>
            </a:r>
            <a:r>
              <a:rPr lang="en-US" sz="2800" b="1">
                <a:solidFill>
                  <a:srgbClr val="0070C0"/>
                </a:solidFill>
                <a:latin typeface="Consolas" panose="020B0609020204030204" pitchFamily="49" charset="0"/>
              </a:rPr>
              <a:t> = [</a:t>
            </a:r>
            <a:r>
              <a:rPr lang="en-US" sz="2800" b="1" err="1">
                <a:solidFill>
                  <a:srgbClr val="0070C0"/>
                </a:solidFill>
                <a:latin typeface="Consolas" panose="020B0609020204030204" pitchFamily="49" charset="0"/>
              </a:rPr>
              <a:t>Net.SecurityProtocolType</a:t>
            </a:r>
            <a:r>
              <a:rPr lang="en-US" sz="2800" b="1">
                <a:solidFill>
                  <a:srgbClr val="0070C0"/>
                </a:solidFill>
                <a:latin typeface="Consolas" panose="020B0609020204030204" pitchFamily="49" charset="0"/>
              </a:rPr>
              <a:t>]::Tls12 invoke-</a:t>
            </a:r>
            <a:r>
              <a:rPr lang="en-US" sz="2800" b="1" err="1">
                <a:solidFill>
                  <a:srgbClr val="0070C0"/>
                </a:solidFill>
                <a:latin typeface="Consolas" panose="020B0609020204030204" pitchFamily="49" charset="0"/>
              </a:rPr>
              <a:t>webrequest</a:t>
            </a:r>
            <a:r>
              <a:rPr lang="en-US" sz="2800" b="1">
                <a:solidFill>
                  <a:srgbClr val="0070C0"/>
                </a:solidFill>
                <a:latin typeface="Consolas" panose="020B0609020204030204" pitchFamily="49" charset="0"/>
              </a:rPr>
              <a:t> </a:t>
            </a:r>
            <a:r>
              <a:rPr lang="en-US" sz="2800" b="1">
                <a:solidFill>
                  <a:srgbClr val="0070C0"/>
                </a:solidFill>
                <a:latin typeface="Consolas" panose="020B0609020204030204" pitchFamily="49" charset="0"/>
                <a:hlinkClick r:id="rId2"/>
              </a:rPr>
              <a:t>https://github.com/Azure/AzureStack-Tools/archive/master.zip -</a:t>
            </a:r>
            <a:r>
              <a:rPr lang="en-US" sz="2800" b="1" err="1">
                <a:solidFill>
                  <a:srgbClr val="0070C0"/>
                </a:solidFill>
                <a:latin typeface="Consolas" panose="020B0609020204030204" pitchFamily="49" charset="0"/>
                <a:hlinkClick r:id="rId2"/>
              </a:rPr>
              <a:t>OutFile</a:t>
            </a:r>
            <a:r>
              <a:rPr lang="en-US" sz="2800" b="1">
                <a:solidFill>
                  <a:srgbClr val="0070C0"/>
                </a:solidFill>
                <a:latin typeface="Consolas" panose="020B0609020204030204" pitchFamily="49" charset="0"/>
                <a:hlinkClick r:id="rId2"/>
              </a:rPr>
              <a:t> master.zip</a:t>
            </a:r>
            <a:endParaRPr lang="en-US" sz="2800" b="1">
              <a:solidFill>
                <a:srgbClr val="0070C0"/>
              </a:solidFill>
              <a:latin typeface="Consolas" panose="020B0609020204030204" pitchFamily="49" charset="0"/>
            </a:endParaRPr>
          </a:p>
          <a:p>
            <a:r>
              <a:rPr lang="en-US" sz="3200"/>
              <a:t>Unzip it, then load the tool: </a:t>
            </a:r>
            <a:r>
              <a:rPr lang="en-US" sz="2800" b="1">
                <a:solidFill>
                  <a:srgbClr val="0070C0"/>
                </a:solidFill>
                <a:latin typeface="Consolas" panose="020B0609020204030204" pitchFamily="49" charset="0"/>
              </a:rPr>
              <a:t>Import-Module .\Syndication\AzureStack.MarketplaceSyndication.psm1 </a:t>
            </a:r>
          </a:p>
          <a:p>
            <a:pPr marL="0" indent="0">
              <a:buNone/>
            </a:pPr>
            <a:br>
              <a:rPr lang="en-US" sz="2800" b="1">
                <a:solidFill>
                  <a:srgbClr val="0070C0"/>
                </a:solidFill>
                <a:latin typeface="Consolas" panose="020B0609020204030204" pitchFamily="49" charset="0"/>
              </a:rPr>
            </a:br>
            <a:r>
              <a:rPr lang="en-US" sz="2800" b="1">
                <a:solidFill>
                  <a:srgbClr val="0070C0"/>
                </a:solidFill>
                <a:latin typeface="Consolas" panose="020B0609020204030204" pitchFamily="49" charset="0"/>
              </a:rPr>
              <a:t>Export-</a:t>
            </a:r>
            <a:r>
              <a:rPr lang="en-US" sz="2800" b="1" err="1">
                <a:solidFill>
                  <a:srgbClr val="0070C0"/>
                </a:solidFill>
                <a:latin typeface="Consolas" panose="020B0609020204030204" pitchFamily="49" charset="0"/>
              </a:rPr>
              <a:t>AzSOfflineMarketplaceItem</a:t>
            </a:r>
            <a:r>
              <a:rPr lang="en-US" sz="2800" b="1">
                <a:solidFill>
                  <a:srgbClr val="0070C0"/>
                </a:solidFill>
                <a:latin typeface="Consolas" panose="020B0609020204030204" pitchFamily="49" charset="0"/>
              </a:rPr>
              <a:t> -Destination "Destination folder path in quotes"</a:t>
            </a:r>
          </a:p>
        </p:txBody>
      </p:sp>
    </p:spTree>
    <p:extLst>
      <p:ext uri="{BB962C8B-B14F-4D97-AF65-F5344CB8AC3E}">
        <p14:creationId xmlns:p14="http://schemas.microsoft.com/office/powerpoint/2010/main" val="1567392971"/>
      </p:ext>
    </p:extLst>
  </p:cSld>
  <p:clrMapOvr>
    <a:masterClrMapping/>
  </p:clrMapOvr>
  <p:transition advTm="14876">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C5B3F-4CB0-49D8-80C5-B47E85BCD099}"/>
              </a:ext>
            </a:extLst>
          </p:cNvPr>
          <p:cNvSpPr>
            <a:spLocks noGrp="1"/>
          </p:cNvSpPr>
          <p:nvPr>
            <p:ph type="title"/>
          </p:nvPr>
        </p:nvSpPr>
        <p:spPr>
          <a:xfrm>
            <a:off x="274639" y="-7753"/>
            <a:ext cx="11889564" cy="917575"/>
          </a:xfrm>
        </p:spPr>
        <p:txBody>
          <a:bodyPr/>
          <a:lstStyle/>
          <a:p>
            <a:r>
              <a:rPr lang="en-US" dirty="0"/>
              <a:t>Selecting Marketplace items</a:t>
            </a:r>
          </a:p>
        </p:txBody>
      </p:sp>
      <p:sp>
        <p:nvSpPr>
          <p:cNvPr id="3" name="Text Placeholder 2">
            <a:extLst>
              <a:ext uri="{FF2B5EF4-FFF2-40B4-BE49-F238E27FC236}">
                <a16:creationId xmlns:a16="http://schemas.microsoft.com/office/drawing/2014/main" id="{107AA5BE-1F97-46E9-9379-BC21AAF4F4B1}"/>
              </a:ext>
            </a:extLst>
          </p:cNvPr>
          <p:cNvSpPr>
            <a:spLocks noGrp="1"/>
          </p:cNvSpPr>
          <p:nvPr>
            <p:ph type="body" sz="quarter" idx="10"/>
          </p:nvPr>
        </p:nvSpPr>
        <p:spPr>
          <a:xfrm>
            <a:off x="274702" y="908260"/>
            <a:ext cx="11888787" cy="1181862"/>
          </a:xfrm>
        </p:spPr>
        <p:txBody>
          <a:bodyPr/>
          <a:lstStyle/>
          <a:p>
            <a:pPr marL="0" indent="0">
              <a:buNone/>
            </a:pPr>
            <a:r>
              <a:rPr lang="en-US" dirty="0"/>
              <a:t>Download VHD (VM images), ZIP (image extensions) or AZPKG (gallery package zip file)</a:t>
            </a:r>
          </a:p>
        </p:txBody>
      </p:sp>
      <p:pic>
        <p:nvPicPr>
          <p:cNvPr id="5" name="Picture 4" descr="A screenshot of a social media post&#10;&#10;Description automatically generated">
            <a:extLst>
              <a:ext uri="{FF2B5EF4-FFF2-40B4-BE49-F238E27FC236}">
                <a16:creationId xmlns:a16="http://schemas.microsoft.com/office/drawing/2014/main" id="{1EF5D08C-7248-40B7-9346-D13C431B51BF}"/>
              </a:ext>
            </a:extLst>
          </p:cNvPr>
          <p:cNvPicPr>
            <a:picLocks noChangeAspect="1"/>
          </p:cNvPicPr>
          <p:nvPr/>
        </p:nvPicPr>
        <p:blipFill>
          <a:blip r:embed="rId2"/>
          <a:stretch>
            <a:fillRect/>
          </a:stretch>
        </p:blipFill>
        <p:spPr>
          <a:xfrm>
            <a:off x="1878381" y="2099953"/>
            <a:ext cx="8153400" cy="4119166"/>
          </a:xfrm>
          <a:prstGeom prst="rect">
            <a:avLst/>
          </a:prstGeom>
        </p:spPr>
      </p:pic>
      <p:sp>
        <p:nvSpPr>
          <p:cNvPr id="4" name="TextBox 3">
            <a:extLst>
              <a:ext uri="{FF2B5EF4-FFF2-40B4-BE49-F238E27FC236}">
                <a16:creationId xmlns:a16="http://schemas.microsoft.com/office/drawing/2014/main" id="{C2017FA0-59B3-428C-8A4A-6F389E0AA2DB}"/>
              </a:ext>
            </a:extLst>
          </p:cNvPr>
          <p:cNvSpPr txBox="1"/>
          <p:nvPr/>
        </p:nvSpPr>
        <p:spPr>
          <a:xfrm>
            <a:off x="0" y="6219119"/>
            <a:ext cx="12301870" cy="960263"/>
          </a:xfrm>
          <a:prstGeom prst="rect">
            <a:avLst/>
          </a:prstGeom>
          <a:noFill/>
        </p:spPr>
        <p:txBody>
          <a:bodyPr wrap="square" lIns="182880" tIns="146304" rIns="182880" bIns="146304" rtlCol="0">
            <a:spAutoFit/>
          </a:bodyPr>
          <a:lstStyle/>
          <a:p>
            <a:pPr>
              <a:lnSpc>
                <a:spcPct val="90000"/>
              </a:lnSpc>
              <a:spcAft>
                <a:spcPts val="600"/>
              </a:spcAft>
            </a:pPr>
            <a:r>
              <a:rPr lang="en-CA" sz="2400" b="1" dirty="0">
                <a:gradFill>
                  <a:gsLst>
                    <a:gs pos="2917">
                      <a:schemeClr val="tx1"/>
                    </a:gs>
                    <a:gs pos="30000">
                      <a:schemeClr val="tx1"/>
                    </a:gs>
                  </a:gsLst>
                  <a:lin ang="5400000" scaled="0"/>
                </a:gradFill>
              </a:rPr>
              <a:t>NOTE: If you are refreshing the same marketplace items every month, you could use a variation of this script to select just the desired items…</a:t>
            </a:r>
          </a:p>
        </p:txBody>
      </p:sp>
    </p:spTree>
    <p:extLst>
      <p:ext uri="{BB962C8B-B14F-4D97-AF65-F5344CB8AC3E}">
        <p14:creationId xmlns:p14="http://schemas.microsoft.com/office/powerpoint/2010/main" val="1847519329"/>
      </p:ext>
    </p:extLst>
  </p:cSld>
  <p:clrMapOvr>
    <a:masterClrMapping/>
  </p:clrMapOvr>
  <p:transition advTm="46389">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Connectedness affects the identity decision</a:t>
            </a:r>
          </a:p>
        </p:txBody>
      </p:sp>
      <p:graphicFrame>
        <p:nvGraphicFramePr>
          <p:cNvPr id="4" name="Table 3">
            <a:extLst>
              <a:ext uri="{FF2B5EF4-FFF2-40B4-BE49-F238E27FC236}">
                <a16:creationId xmlns:a16="http://schemas.microsoft.com/office/drawing/2014/main" id="{DFBBA83B-BFEF-46FC-BA2B-454ECA366D15}"/>
              </a:ext>
            </a:extLst>
          </p:cNvPr>
          <p:cNvGraphicFramePr>
            <a:graphicFrameLocks noGrp="1"/>
          </p:cNvGraphicFramePr>
          <p:nvPr>
            <p:extLst>
              <p:ext uri="{D42A27DB-BD31-4B8C-83A1-F6EECF244321}">
                <p14:modId xmlns:p14="http://schemas.microsoft.com/office/powerpoint/2010/main" val="836175591"/>
              </p:ext>
            </p:extLst>
          </p:nvPr>
        </p:nvGraphicFramePr>
        <p:xfrm>
          <a:off x="635831" y="1534411"/>
          <a:ext cx="11132099" cy="4394200"/>
        </p:xfrm>
        <a:graphic>
          <a:graphicData uri="http://schemas.openxmlformats.org/drawingml/2006/table">
            <a:tbl>
              <a:tblPr firstRow="1" bandRow="1">
                <a:tableStyleId>{5C22544A-7EE6-4342-B048-85BDC9FD1C3A}</a:tableStyleId>
              </a:tblPr>
              <a:tblGrid>
                <a:gridCol w="1709804">
                  <a:extLst>
                    <a:ext uri="{9D8B030D-6E8A-4147-A177-3AD203B41FA5}">
                      <a16:colId xmlns:a16="http://schemas.microsoft.com/office/drawing/2014/main" val="1305557008"/>
                    </a:ext>
                  </a:extLst>
                </a:gridCol>
                <a:gridCol w="4793500">
                  <a:extLst>
                    <a:ext uri="{9D8B030D-6E8A-4147-A177-3AD203B41FA5}">
                      <a16:colId xmlns:a16="http://schemas.microsoft.com/office/drawing/2014/main" val="2945080819"/>
                    </a:ext>
                  </a:extLst>
                </a:gridCol>
                <a:gridCol w="4628795">
                  <a:extLst>
                    <a:ext uri="{9D8B030D-6E8A-4147-A177-3AD203B41FA5}">
                      <a16:colId xmlns:a16="http://schemas.microsoft.com/office/drawing/2014/main" val="2367252856"/>
                    </a:ext>
                  </a:extLst>
                </a:gridCol>
              </a:tblGrid>
              <a:tr h="370840">
                <a:tc>
                  <a:txBody>
                    <a:bodyPr/>
                    <a:lstStyle/>
                    <a:p>
                      <a:endParaRPr lang="en-US" b="1">
                        <a:solidFill>
                          <a:schemeClr val="bg1"/>
                        </a:solidFill>
                      </a:endParaRPr>
                    </a:p>
                  </a:txBody>
                  <a:tcPr>
                    <a:solidFill>
                      <a:srgbClr val="0078D7"/>
                    </a:solidFill>
                  </a:tcPr>
                </a:tc>
                <a:tc>
                  <a:txBody>
                    <a:bodyPr/>
                    <a:lstStyle/>
                    <a:p>
                      <a:pPr algn="ctr"/>
                      <a:r>
                        <a:rPr lang="en-US"/>
                        <a:t>Connected</a:t>
                      </a:r>
                    </a:p>
                  </a:txBody>
                  <a:tcPr/>
                </a:tc>
                <a:tc>
                  <a:txBody>
                    <a:bodyPr/>
                    <a:lstStyle/>
                    <a:p>
                      <a:pPr algn="ctr"/>
                      <a:r>
                        <a:rPr lang="en-US"/>
                        <a:t>Disconnected </a:t>
                      </a:r>
                    </a:p>
                  </a:txBody>
                  <a:tcPr/>
                </a:tc>
                <a:extLst>
                  <a:ext uri="{0D108BD9-81ED-4DB2-BD59-A6C34878D82A}">
                    <a16:rowId xmlns:a16="http://schemas.microsoft.com/office/drawing/2014/main" val="3773608123"/>
                  </a:ext>
                </a:extLst>
              </a:tr>
              <a:tr h="370840">
                <a:tc>
                  <a:txBody>
                    <a:bodyPr/>
                    <a:lstStyle/>
                    <a:p>
                      <a:r>
                        <a:rPr lang="en-US" b="1">
                          <a:solidFill>
                            <a:schemeClr val="bg1"/>
                          </a:solidFill>
                        </a:rPr>
                        <a:t>Azure Active Directory</a:t>
                      </a:r>
                    </a:p>
                  </a:txBody>
                  <a:tcPr>
                    <a:solidFill>
                      <a:srgbClr val="0078D7"/>
                    </a:solidFill>
                  </a:tcPr>
                </a:tc>
                <a:tc>
                  <a:txBody>
                    <a:bodyPr/>
                    <a:lstStyle/>
                    <a:p>
                      <a:pPr marL="285750" indent="-285750" algn="l">
                        <a:buFont typeface="Arial" panose="020B0604020202020204" pitchFamily="34" charset="0"/>
                        <a:buChar char="•"/>
                      </a:pPr>
                      <a:r>
                        <a:rPr lang="en-US" b="1">
                          <a:solidFill>
                            <a:srgbClr val="000000"/>
                          </a:solidFill>
                        </a:rPr>
                        <a:t>Operator and user identity comes from AAD</a:t>
                      </a:r>
                    </a:p>
                    <a:p>
                      <a:pPr marL="285750" indent="-285750" algn="l">
                        <a:buFont typeface="Arial" panose="020B0604020202020204" pitchFamily="34" charset="0"/>
                        <a:buChar char="•"/>
                      </a:pPr>
                      <a:r>
                        <a:rPr lang="en-US" b="1">
                          <a:solidFill>
                            <a:srgbClr val="000000"/>
                          </a:solidFill>
                        </a:rPr>
                        <a:t>Azure Stack must be </a:t>
                      </a:r>
                      <a:r>
                        <a:rPr lang="en-US" b="1" i="1">
                          <a:solidFill>
                            <a:srgbClr val="000000"/>
                          </a:solidFill>
                        </a:rPr>
                        <a:t>always</a:t>
                      </a:r>
                      <a:r>
                        <a:rPr lang="en-US" b="1" i="0">
                          <a:solidFill>
                            <a:srgbClr val="000000"/>
                          </a:solidFill>
                        </a:rPr>
                        <a:t> connected</a:t>
                      </a:r>
                    </a:p>
                    <a:p>
                      <a:pPr marL="285750" indent="-285750" algn="l">
                        <a:buFont typeface="Arial" panose="020B0604020202020204" pitchFamily="34" charset="0"/>
                        <a:buChar char="•"/>
                      </a:pPr>
                      <a:r>
                        <a:rPr lang="en-US" b="1" i="0">
                          <a:solidFill>
                            <a:srgbClr val="000000"/>
                          </a:solidFill>
                        </a:rPr>
                        <a:t>Multi-tenancy possible (can use multiple tenant AAD instances)</a:t>
                      </a:r>
                      <a:endParaRPr lang="en-US" b="1">
                        <a:solidFill>
                          <a:srgbClr val="000000"/>
                        </a:solidFill>
                      </a:endParaRPr>
                    </a:p>
                    <a:p>
                      <a:pPr algn="l"/>
                      <a:endParaRPr lang="en-US" b="1">
                        <a:solidFill>
                          <a:srgbClr val="000000"/>
                        </a:solidFill>
                      </a:endParaRPr>
                    </a:p>
                  </a:txBody>
                  <a:tcPr anchor="ctr"/>
                </a:tc>
                <a:tc>
                  <a:txBody>
                    <a:bodyPr/>
                    <a:lstStyle/>
                    <a:p>
                      <a:pPr algn="ctr"/>
                      <a:r>
                        <a:rPr lang="en-US" b="1">
                          <a:solidFill>
                            <a:srgbClr val="000000"/>
                          </a:solidFill>
                        </a:rPr>
                        <a:t>N/A</a:t>
                      </a:r>
                    </a:p>
                  </a:txBody>
                  <a:tcPr anchor="ctr"/>
                </a:tc>
                <a:extLst>
                  <a:ext uri="{0D108BD9-81ED-4DB2-BD59-A6C34878D82A}">
                    <a16:rowId xmlns:a16="http://schemas.microsoft.com/office/drawing/2014/main" val="4150186167"/>
                  </a:ext>
                </a:extLst>
              </a:tr>
              <a:tr h="370840">
                <a:tc>
                  <a:txBody>
                    <a:bodyPr/>
                    <a:lstStyle/>
                    <a:p>
                      <a:r>
                        <a:rPr lang="en-US" b="1">
                          <a:solidFill>
                            <a:schemeClr val="bg1"/>
                          </a:solidFill>
                        </a:rPr>
                        <a:t>AD with AD FS</a:t>
                      </a:r>
                    </a:p>
                  </a:txBody>
                  <a:tcPr>
                    <a:solidFill>
                      <a:srgbClr val="0078D7"/>
                    </a:solidFill>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a:solidFill>
                          <a:srgbClr val="000000"/>
                        </a:solidFill>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a:solidFill>
                          <a:srgbClr val="000000"/>
                        </a:solidFill>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rgbClr val="000000"/>
                          </a:solidFill>
                        </a:rPr>
                        <a:t>Operator and user identity comes from local AD, federated to Azure Stack with AD FS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rgbClr val="000000"/>
                          </a:solidFill>
                        </a:rPr>
                        <a:t>Azure Stack could be </a:t>
                      </a:r>
                      <a:r>
                        <a:rPr lang="en-US" b="1" i="1">
                          <a:solidFill>
                            <a:srgbClr val="000000"/>
                          </a:solidFill>
                        </a:rPr>
                        <a:t>sometimes</a:t>
                      </a:r>
                      <a:r>
                        <a:rPr lang="en-US" b="1" i="0">
                          <a:solidFill>
                            <a:srgbClr val="000000"/>
                          </a:solidFill>
                        </a:rPr>
                        <a:t>-connected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000000"/>
                          </a:solidFill>
                        </a:rPr>
                        <a:t>Single directory/tenant only</a:t>
                      </a:r>
                      <a:endParaRPr lang="en-US" b="1">
                        <a:solidFill>
                          <a:srgbClr val="000000"/>
                        </a:solidFill>
                      </a:endParaRPr>
                    </a:p>
                    <a:p>
                      <a:pPr algn="l"/>
                      <a:endParaRPr lang="en-US" b="1">
                        <a:solidFill>
                          <a:srgbClr val="000000"/>
                        </a:solidFill>
                      </a:endParaRPr>
                    </a:p>
                  </a:txBody>
                  <a:tcPr anchor="ct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00"/>
                        </a:solidFill>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00"/>
                        </a:solidFill>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00"/>
                        </a:solidFill>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rPr>
                        <a:t>Operator and user identity comes from local AD, federated to Azure Stack with AD FS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rPr>
                        <a:t>Single directory/tenant only</a:t>
                      </a:r>
                      <a:endParaRPr lang="en-US" b="1" dirty="0">
                        <a:solidFill>
                          <a:srgbClr val="000000"/>
                        </a:solidFill>
                      </a:endParaRPr>
                    </a:p>
                    <a:p>
                      <a:pPr algn="l"/>
                      <a:endParaRPr lang="en-US" b="1" dirty="0">
                        <a:solidFill>
                          <a:srgbClr val="000000"/>
                        </a:solidFill>
                      </a:endParaRPr>
                    </a:p>
                  </a:txBody>
                  <a:tcPr anchor="ctr"/>
                </a:tc>
                <a:extLst>
                  <a:ext uri="{0D108BD9-81ED-4DB2-BD59-A6C34878D82A}">
                    <a16:rowId xmlns:a16="http://schemas.microsoft.com/office/drawing/2014/main" val="2058457678"/>
                  </a:ext>
                </a:extLst>
              </a:tr>
            </a:tbl>
          </a:graphicData>
        </a:graphic>
      </p:graphicFrame>
      <p:sp>
        <p:nvSpPr>
          <p:cNvPr id="6" name="Frame 5">
            <a:extLst>
              <a:ext uri="{FF2B5EF4-FFF2-40B4-BE49-F238E27FC236}">
                <a16:creationId xmlns:a16="http://schemas.microsoft.com/office/drawing/2014/main" id="{F5922163-AB9D-4BE4-BF73-A7692D8DE06D}"/>
              </a:ext>
            </a:extLst>
          </p:cNvPr>
          <p:cNvSpPr/>
          <p:nvPr/>
        </p:nvSpPr>
        <p:spPr bwMode="auto">
          <a:xfrm>
            <a:off x="8455488" y="3593490"/>
            <a:ext cx="1760646" cy="934555"/>
          </a:xfrm>
          <a:prstGeom prst="fram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rgbClr val="000000"/>
                </a:solidFill>
                <a:ea typeface="Segoe UI" pitchFamily="34" charset="0"/>
                <a:cs typeface="Segoe UI" pitchFamily="34" charset="0"/>
              </a:rPr>
              <a:t>Capacity Billing Only</a:t>
            </a:r>
          </a:p>
        </p:txBody>
      </p:sp>
      <p:sp>
        <p:nvSpPr>
          <p:cNvPr id="7" name="Frame 6">
            <a:extLst>
              <a:ext uri="{FF2B5EF4-FFF2-40B4-BE49-F238E27FC236}">
                <a16:creationId xmlns:a16="http://schemas.microsoft.com/office/drawing/2014/main" id="{232208AD-0AA9-49BF-A108-76629F6C12B9}"/>
              </a:ext>
            </a:extLst>
          </p:cNvPr>
          <p:cNvSpPr/>
          <p:nvPr/>
        </p:nvSpPr>
        <p:spPr bwMode="auto">
          <a:xfrm>
            <a:off x="3355641" y="3311151"/>
            <a:ext cx="2323862" cy="934555"/>
          </a:xfrm>
          <a:prstGeom prst="fram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rgbClr val="000000"/>
                </a:solidFill>
                <a:ea typeface="Segoe UI" pitchFamily="34" charset="0"/>
                <a:cs typeface="Segoe UI" pitchFamily="34" charset="0"/>
              </a:rPr>
              <a:t>Consumption or Capacity Billing</a:t>
            </a:r>
          </a:p>
        </p:txBody>
      </p:sp>
    </p:spTree>
    <p:custDataLst>
      <p:tags r:id="rId1"/>
    </p:custDataLst>
    <p:extLst>
      <p:ext uri="{BB962C8B-B14F-4D97-AF65-F5344CB8AC3E}">
        <p14:creationId xmlns:p14="http://schemas.microsoft.com/office/powerpoint/2010/main" val="2709979681"/>
      </p:ext>
    </p:extLst>
  </p:cSld>
  <p:clrMapOvr>
    <a:masterClrMapping/>
  </p:clrMapOvr>
  <p:transition advTm="17664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F80C-2045-4069-9AA1-23F01754F333}"/>
              </a:ext>
            </a:extLst>
          </p:cNvPr>
          <p:cNvSpPr>
            <a:spLocks noGrp="1"/>
          </p:cNvSpPr>
          <p:nvPr>
            <p:ph type="title"/>
          </p:nvPr>
        </p:nvSpPr>
        <p:spPr/>
        <p:txBody>
          <a:bodyPr/>
          <a:lstStyle/>
          <a:p>
            <a:r>
              <a:rPr lang="en-US"/>
              <a:t>Copying to Azure Stack storage</a:t>
            </a:r>
          </a:p>
        </p:txBody>
      </p:sp>
      <p:sp>
        <p:nvSpPr>
          <p:cNvPr id="3" name="Text Placeholder 2">
            <a:extLst>
              <a:ext uri="{FF2B5EF4-FFF2-40B4-BE49-F238E27FC236}">
                <a16:creationId xmlns:a16="http://schemas.microsoft.com/office/drawing/2014/main" id="{9C139EF9-F304-43BC-9A96-E6D9AED55D5F}"/>
              </a:ext>
            </a:extLst>
          </p:cNvPr>
          <p:cNvSpPr>
            <a:spLocks noGrp="1"/>
          </p:cNvSpPr>
          <p:nvPr>
            <p:ph type="body" sz="quarter" idx="10"/>
          </p:nvPr>
        </p:nvSpPr>
        <p:spPr>
          <a:xfrm>
            <a:off x="466089" y="2444663"/>
            <a:ext cx="6615196" cy="3896451"/>
          </a:xfrm>
        </p:spPr>
        <p:txBody>
          <a:bodyPr/>
          <a:lstStyle/>
          <a:p>
            <a:pPr fontAlgn="base"/>
            <a:r>
              <a:rPr lang="en-US"/>
              <a:t>If you have not installed Azure Storage Tools you will get a pop-up </a:t>
            </a:r>
          </a:p>
          <a:p>
            <a:pPr fontAlgn="base"/>
            <a:r>
              <a:rPr lang="en-US"/>
              <a:t>In order to install these tools, make sure you download</a:t>
            </a:r>
            <a:r>
              <a:rPr lang="en-US" u="sng">
                <a:hlinkClick r:id="rId2"/>
              </a:rPr>
              <a:t> </a:t>
            </a:r>
            <a:r>
              <a:rPr lang="en-US" u="sng" err="1">
                <a:hlinkClick r:id="rId2"/>
              </a:rPr>
              <a:t>AzCopy</a:t>
            </a:r>
            <a:r>
              <a:rPr lang="en-US"/>
              <a:t> </a:t>
            </a:r>
          </a:p>
          <a:p>
            <a:endParaRPr lang="en-US"/>
          </a:p>
        </p:txBody>
      </p:sp>
      <p:pic>
        <p:nvPicPr>
          <p:cNvPr id="2050" name="Picture 2">
            <a:extLst>
              <a:ext uri="{FF2B5EF4-FFF2-40B4-BE49-F238E27FC236}">
                <a16:creationId xmlns:a16="http://schemas.microsoft.com/office/drawing/2014/main" id="{06F4AFCF-185D-405A-9ABC-25819B927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086" y="3262521"/>
            <a:ext cx="7515847" cy="578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902376"/>
      </p:ext>
    </p:extLst>
  </p:cSld>
  <p:clrMapOvr>
    <a:masterClrMapping/>
  </p:clrMapOvr>
  <p:transition advTm="16942">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37ED-3DFB-4F0C-B755-33AAA142A62B}"/>
              </a:ext>
            </a:extLst>
          </p:cNvPr>
          <p:cNvSpPr>
            <a:spLocks noGrp="1"/>
          </p:cNvSpPr>
          <p:nvPr>
            <p:ph type="title"/>
          </p:nvPr>
        </p:nvSpPr>
        <p:spPr/>
        <p:txBody>
          <a:bodyPr/>
          <a:lstStyle/>
          <a:p>
            <a:r>
              <a:rPr lang="en-US"/>
              <a:t>Import to Azure Stack Marketplace</a:t>
            </a:r>
          </a:p>
        </p:txBody>
      </p:sp>
      <p:sp>
        <p:nvSpPr>
          <p:cNvPr id="3" name="Text Placeholder 2">
            <a:extLst>
              <a:ext uri="{FF2B5EF4-FFF2-40B4-BE49-F238E27FC236}">
                <a16:creationId xmlns:a16="http://schemas.microsoft.com/office/drawing/2014/main" id="{7756DAE1-A13A-4D82-AB78-F7F0204BBC1C}"/>
              </a:ext>
            </a:extLst>
          </p:cNvPr>
          <p:cNvSpPr>
            <a:spLocks noGrp="1"/>
          </p:cNvSpPr>
          <p:nvPr>
            <p:ph type="body" sz="quarter" idx="10"/>
          </p:nvPr>
        </p:nvSpPr>
        <p:spPr>
          <a:xfrm>
            <a:off x="274702" y="1211287"/>
            <a:ext cx="11888787" cy="5453801"/>
          </a:xfrm>
        </p:spPr>
        <p:txBody>
          <a:bodyPr/>
          <a:lstStyle/>
          <a:p>
            <a:r>
              <a:rPr lang="en-US" sz="3200"/>
              <a:t>Prepare and run the marketplace syndication tool in your disconnected Azure Stack environment. Refer to the downloaded content using the </a:t>
            </a:r>
            <a:r>
              <a:rPr lang="en-US" sz="3200" i="1"/>
              <a:t>marketplace content folder</a:t>
            </a:r>
            <a:r>
              <a:rPr lang="en-US" sz="3200"/>
              <a:t> file system path shown in the command below:</a:t>
            </a:r>
            <a:endParaRPr lang="en-US" sz="3200" b="1">
              <a:solidFill>
                <a:srgbClr val="0070C0"/>
              </a:solidFill>
              <a:latin typeface="Consolas" panose="020B0609020204030204" pitchFamily="49" charset="0"/>
            </a:endParaRPr>
          </a:p>
          <a:p>
            <a:pPr marL="0" indent="0">
              <a:buNone/>
            </a:pPr>
            <a:endParaRPr lang="en-US" sz="3200" b="1">
              <a:solidFill>
                <a:srgbClr val="0070C0"/>
              </a:solidFill>
              <a:latin typeface="Consolas" panose="020B0609020204030204" pitchFamily="49" charset="0"/>
            </a:endParaRPr>
          </a:p>
          <a:p>
            <a:pPr marL="0" indent="0">
              <a:buNone/>
            </a:pPr>
            <a:r>
              <a:rPr lang="en-US" sz="3200" b="1">
                <a:solidFill>
                  <a:srgbClr val="0070C0"/>
                </a:solidFill>
                <a:latin typeface="Consolas" panose="020B0609020204030204" pitchFamily="49" charset="0"/>
              </a:rPr>
              <a:t>$credential = Get-Credential -Message "Enter the azure stack operator credential:“</a:t>
            </a:r>
          </a:p>
          <a:p>
            <a:pPr marL="0" indent="0">
              <a:buNone/>
            </a:pPr>
            <a:endParaRPr lang="en-US" sz="3200" b="1">
              <a:solidFill>
                <a:srgbClr val="0070C0"/>
              </a:solidFill>
              <a:latin typeface="Consolas" panose="020B0609020204030204" pitchFamily="49" charset="0"/>
            </a:endParaRPr>
          </a:p>
          <a:p>
            <a:pPr marL="0" indent="0">
              <a:buNone/>
            </a:pPr>
            <a:r>
              <a:rPr lang="en-US" sz="3200" b="1">
                <a:solidFill>
                  <a:srgbClr val="0070C0"/>
                </a:solidFill>
                <a:latin typeface="Consolas" panose="020B0609020204030204" pitchFamily="49" charset="0"/>
              </a:rPr>
              <a:t>Import-</a:t>
            </a:r>
            <a:r>
              <a:rPr lang="en-US" sz="3200" b="1" err="1">
                <a:solidFill>
                  <a:srgbClr val="0070C0"/>
                </a:solidFill>
                <a:latin typeface="Consolas" panose="020B0609020204030204" pitchFamily="49" charset="0"/>
              </a:rPr>
              <a:t>AzSOfflineMarketplaceItem</a:t>
            </a:r>
            <a:r>
              <a:rPr lang="en-US" sz="3200" b="1">
                <a:solidFill>
                  <a:srgbClr val="0070C0"/>
                </a:solidFill>
                <a:latin typeface="Consolas" panose="020B0609020204030204" pitchFamily="49" charset="0"/>
              </a:rPr>
              <a:t> -origin "</a:t>
            </a:r>
            <a:r>
              <a:rPr lang="en-US" sz="3200" b="1" i="1">
                <a:solidFill>
                  <a:srgbClr val="FF8C00"/>
                </a:solidFill>
                <a:latin typeface="Consolas" panose="020B0609020204030204" pitchFamily="49" charset="0"/>
              </a:rPr>
              <a:t>marketplace content folder</a:t>
            </a:r>
            <a:r>
              <a:rPr lang="en-US" sz="3200" b="1">
                <a:solidFill>
                  <a:srgbClr val="0070C0"/>
                </a:solidFill>
                <a:latin typeface="Consolas" panose="020B0609020204030204" pitchFamily="49" charset="0"/>
              </a:rPr>
              <a:t>" -</a:t>
            </a:r>
            <a:r>
              <a:rPr lang="en-US" sz="3200" b="1" err="1">
                <a:solidFill>
                  <a:srgbClr val="0070C0"/>
                </a:solidFill>
                <a:latin typeface="Consolas" panose="020B0609020204030204" pitchFamily="49" charset="0"/>
              </a:rPr>
              <a:t>AzsCredential</a:t>
            </a:r>
            <a:r>
              <a:rPr lang="en-US" sz="3200" b="1">
                <a:solidFill>
                  <a:srgbClr val="0070C0"/>
                </a:solidFill>
                <a:latin typeface="Consolas" panose="020B0609020204030204" pitchFamily="49" charset="0"/>
              </a:rPr>
              <a:t> $credential</a:t>
            </a:r>
          </a:p>
        </p:txBody>
      </p:sp>
    </p:spTree>
    <p:extLst>
      <p:ext uri="{BB962C8B-B14F-4D97-AF65-F5344CB8AC3E}">
        <p14:creationId xmlns:p14="http://schemas.microsoft.com/office/powerpoint/2010/main" val="2914470319"/>
      </p:ext>
    </p:extLst>
  </p:cSld>
  <p:clrMapOvr>
    <a:masterClrMapping/>
  </p:clrMapOvr>
  <p:transition advTm="21133">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4591" y="1724345"/>
            <a:ext cx="7463663" cy="5270180"/>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81" y="1724830"/>
            <a:ext cx="7723081" cy="5269209"/>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EC0C5D-38FB-4659-AEFD-ED0C2393584E}"/>
              </a:ext>
            </a:extLst>
          </p:cNvPr>
          <p:cNvSpPr>
            <a:spLocks noGrp="1"/>
          </p:cNvSpPr>
          <p:nvPr>
            <p:ph type="title"/>
          </p:nvPr>
        </p:nvSpPr>
        <p:spPr>
          <a:xfrm>
            <a:off x="855007" y="372393"/>
            <a:ext cx="10726460" cy="1351952"/>
          </a:xfrm>
        </p:spPr>
        <p:txBody>
          <a:bodyPr vert="horz" lIns="91440" tIns="45720" rIns="91440" bIns="45720" rtlCol="0" anchor="ctr">
            <a:normAutofit/>
          </a:bodyPr>
          <a:lstStyle/>
          <a:p>
            <a:pPr defTabSz="914400"/>
            <a:r>
              <a:rPr lang="en-US" sz="4400">
                <a:solidFill>
                  <a:schemeClr val="tx1"/>
                </a:solidFill>
                <a:ea typeface="+mj-ea"/>
                <a:cs typeface="+mj-cs"/>
              </a:rPr>
              <a:t>What about ‘side loading’?</a:t>
            </a:r>
          </a:p>
        </p:txBody>
      </p:sp>
      <p:sp>
        <p:nvSpPr>
          <p:cNvPr id="3" name="Text Placeholder 2">
            <a:extLst>
              <a:ext uri="{FF2B5EF4-FFF2-40B4-BE49-F238E27FC236}">
                <a16:creationId xmlns:a16="http://schemas.microsoft.com/office/drawing/2014/main" id="{CD29D30C-90F9-4166-8272-49C5BC6F9DF4}"/>
              </a:ext>
            </a:extLst>
          </p:cNvPr>
          <p:cNvSpPr>
            <a:spLocks noGrp="1"/>
          </p:cNvSpPr>
          <p:nvPr>
            <p:ph type="body" sz="quarter" idx="10"/>
          </p:nvPr>
        </p:nvSpPr>
        <p:spPr>
          <a:xfrm>
            <a:off x="194766" y="2164015"/>
            <a:ext cx="5200000" cy="4146929"/>
          </a:xfrm>
        </p:spPr>
        <p:txBody>
          <a:bodyPr vert="horz" lIns="91440" tIns="45720" rIns="91440" bIns="45720" rtlCol="0" anchor="t">
            <a:normAutofit/>
          </a:bodyPr>
          <a:lstStyle/>
          <a:p>
            <a:pPr defTabSz="914400">
              <a:buFont typeface="Arial" panose="020B0604020202020204" pitchFamily="34" charset="0"/>
              <a:buChar char="•"/>
            </a:pPr>
            <a:r>
              <a:rPr lang="en-US" sz="2800">
                <a:solidFill>
                  <a:srgbClr val="FFFFFF"/>
                </a:solidFill>
                <a:latin typeface="+mn-lt"/>
              </a:rPr>
              <a:t>Get VM image VHD file</a:t>
            </a:r>
          </a:p>
          <a:p>
            <a:pPr lvl="1" defTabSz="914400">
              <a:buFont typeface="Arial" panose="020B0604020202020204" pitchFamily="34" charset="0"/>
              <a:buChar char="•"/>
            </a:pPr>
            <a:r>
              <a:rPr lang="en-US" sz="2000">
                <a:solidFill>
                  <a:srgbClr val="FFFFFF"/>
                </a:solidFill>
              </a:rPr>
              <a:t>Must be </a:t>
            </a:r>
            <a:r>
              <a:rPr lang="en-US" sz="2000" i="1">
                <a:solidFill>
                  <a:srgbClr val="FFFFFF"/>
                </a:solidFill>
              </a:rPr>
              <a:t>generalized </a:t>
            </a:r>
            <a:r>
              <a:rPr lang="en-US" sz="2000">
                <a:solidFill>
                  <a:srgbClr val="FFFFFF"/>
                </a:solidFill>
              </a:rPr>
              <a:t>(Windows </a:t>
            </a:r>
            <a:r>
              <a:rPr lang="en-US" sz="2000" err="1">
                <a:solidFill>
                  <a:srgbClr val="FFFFFF"/>
                </a:solidFill>
              </a:rPr>
              <a:t>sysprepped</a:t>
            </a:r>
            <a:r>
              <a:rPr lang="en-US" sz="2000">
                <a:solidFill>
                  <a:srgbClr val="FFFFFF"/>
                </a:solidFill>
              </a:rPr>
              <a:t> or Linux Azure VM with </a:t>
            </a:r>
            <a:r>
              <a:rPr lang="en-US" sz="2000" err="1">
                <a:solidFill>
                  <a:srgbClr val="FFFFFF"/>
                </a:solidFill>
              </a:rPr>
              <a:t>waagent</a:t>
            </a:r>
            <a:r>
              <a:rPr lang="en-US" sz="2000">
                <a:solidFill>
                  <a:srgbClr val="FFFFFF"/>
                </a:solidFill>
              </a:rPr>
              <a:t> deprovisioned)</a:t>
            </a:r>
          </a:p>
          <a:p>
            <a:pPr defTabSz="914400">
              <a:buFont typeface="Arial" panose="020B0604020202020204" pitchFamily="34" charset="0"/>
              <a:buChar char="•"/>
            </a:pPr>
            <a:r>
              <a:rPr lang="en-US" sz="2800">
                <a:solidFill>
                  <a:srgbClr val="FFFFFF"/>
                </a:solidFill>
                <a:latin typeface="+mn-lt"/>
              </a:rPr>
              <a:t>Copy to blob storage on Azure Stack - note the blob location</a:t>
            </a:r>
          </a:p>
          <a:p>
            <a:pPr defTabSz="914400">
              <a:buFont typeface="Arial" panose="020B0604020202020204" pitchFamily="34" charset="0"/>
              <a:buChar char="•"/>
            </a:pPr>
            <a:r>
              <a:rPr lang="en-US" sz="2800">
                <a:solidFill>
                  <a:srgbClr val="FFFFFF"/>
                </a:solidFill>
                <a:latin typeface="+mn-lt"/>
              </a:rPr>
              <a:t>Add it as a VM image using PowerShell, pointing to its blob location</a:t>
            </a:r>
          </a:p>
        </p:txBody>
      </p:sp>
      <p:pic>
        <p:nvPicPr>
          <p:cNvPr id="5" name="Picture 4">
            <a:extLst>
              <a:ext uri="{FF2B5EF4-FFF2-40B4-BE49-F238E27FC236}">
                <a16:creationId xmlns:a16="http://schemas.microsoft.com/office/drawing/2014/main" id="{18D0F40C-CDED-4FD3-9186-FF29089998A5}"/>
              </a:ext>
            </a:extLst>
          </p:cNvPr>
          <p:cNvPicPr>
            <a:picLocks noChangeAspect="1"/>
          </p:cNvPicPr>
          <p:nvPr/>
        </p:nvPicPr>
        <p:blipFill>
          <a:blip r:embed="rId3"/>
          <a:stretch>
            <a:fillRect/>
          </a:stretch>
        </p:blipFill>
        <p:spPr>
          <a:xfrm>
            <a:off x="5282952" y="4112927"/>
            <a:ext cx="6958086" cy="281802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Picture 3">
            <a:extLst>
              <a:ext uri="{FF2B5EF4-FFF2-40B4-BE49-F238E27FC236}">
                <a16:creationId xmlns:a16="http://schemas.microsoft.com/office/drawing/2014/main" id="{95951276-EA2B-4D9C-8699-8C7F9EA1358D}"/>
              </a:ext>
            </a:extLst>
          </p:cNvPr>
          <p:cNvPicPr>
            <a:picLocks noChangeAspect="1"/>
          </p:cNvPicPr>
          <p:nvPr/>
        </p:nvPicPr>
        <p:blipFill>
          <a:blip r:embed="rId4"/>
          <a:stretch>
            <a:fillRect/>
          </a:stretch>
        </p:blipFill>
        <p:spPr>
          <a:xfrm>
            <a:off x="5761037" y="1897062"/>
            <a:ext cx="6480001" cy="205740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317221916"/>
      </p:ext>
    </p:extLst>
  </p:cSld>
  <p:clrMapOvr>
    <a:masterClrMapping/>
  </p:clrMapOvr>
  <p:transition advTm="44859">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4591" y="1724345"/>
            <a:ext cx="7463663" cy="5270180"/>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81" y="1724830"/>
            <a:ext cx="7723081" cy="5269209"/>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EC0C5D-38FB-4659-AEFD-ED0C2393584E}"/>
              </a:ext>
            </a:extLst>
          </p:cNvPr>
          <p:cNvSpPr>
            <a:spLocks noGrp="1"/>
          </p:cNvSpPr>
          <p:nvPr>
            <p:ph type="title"/>
          </p:nvPr>
        </p:nvSpPr>
        <p:spPr>
          <a:xfrm>
            <a:off x="855007" y="372393"/>
            <a:ext cx="10726460" cy="1351952"/>
          </a:xfrm>
        </p:spPr>
        <p:txBody>
          <a:bodyPr vert="horz" lIns="91440" tIns="45720" rIns="91440" bIns="45720" rtlCol="0" anchor="ctr">
            <a:normAutofit/>
          </a:bodyPr>
          <a:lstStyle/>
          <a:p>
            <a:pPr defTabSz="914400"/>
            <a:r>
              <a:rPr lang="en-US" sz="4400">
                <a:solidFill>
                  <a:schemeClr val="tx1"/>
                </a:solidFill>
                <a:ea typeface="+mj-ea"/>
                <a:cs typeface="+mj-cs"/>
              </a:rPr>
              <a:t>Side loading AZPKG</a:t>
            </a:r>
          </a:p>
        </p:txBody>
      </p:sp>
      <p:sp>
        <p:nvSpPr>
          <p:cNvPr id="3" name="Text Placeholder 2">
            <a:extLst>
              <a:ext uri="{FF2B5EF4-FFF2-40B4-BE49-F238E27FC236}">
                <a16:creationId xmlns:a16="http://schemas.microsoft.com/office/drawing/2014/main" id="{CD29D30C-90F9-4166-8272-49C5BC6F9DF4}"/>
              </a:ext>
            </a:extLst>
          </p:cNvPr>
          <p:cNvSpPr>
            <a:spLocks noGrp="1"/>
          </p:cNvSpPr>
          <p:nvPr>
            <p:ph type="body" sz="quarter" idx="10"/>
          </p:nvPr>
        </p:nvSpPr>
        <p:spPr>
          <a:xfrm>
            <a:off x="0" y="2013353"/>
            <a:ext cx="6843987" cy="4146929"/>
          </a:xfrm>
        </p:spPr>
        <p:txBody>
          <a:bodyPr vert="horz" lIns="91440" tIns="45720" rIns="91440" bIns="45720" rtlCol="0" anchor="t">
            <a:normAutofit/>
          </a:bodyPr>
          <a:lstStyle/>
          <a:p>
            <a:pPr defTabSz="914400">
              <a:buFont typeface="Arial" panose="020B0604020202020204" pitchFamily="34" charset="0"/>
              <a:buChar char="•"/>
            </a:pPr>
            <a:r>
              <a:rPr lang="en-US" sz="2800">
                <a:solidFill>
                  <a:srgbClr val="FFFFFF"/>
                </a:solidFill>
                <a:latin typeface="+mn-lt"/>
              </a:rPr>
              <a:t>Can also side load a custom gallery item</a:t>
            </a:r>
          </a:p>
          <a:p>
            <a:pPr lvl="1" defTabSz="914400">
              <a:buFont typeface="Arial" panose="020B0604020202020204" pitchFamily="34" charset="0"/>
              <a:buChar char="•"/>
            </a:pPr>
            <a:r>
              <a:rPr lang="en-US" sz="2000">
                <a:solidFill>
                  <a:srgbClr val="FFFFFF"/>
                </a:solidFill>
              </a:rPr>
              <a:t>Single virtual machine</a:t>
            </a:r>
          </a:p>
          <a:p>
            <a:pPr lvl="1" defTabSz="914400">
              <a:buFont typeface="Arial" panose="020B0604020202020204" pitchFamily="34" charset="0"/>
              <a:buChar char="•"/>
            </a:pPr>
            <a:r>
              <a:rPr lang="en-US" sz="2000">
                <a:solidFill>
                  <a:srgbClr val="FFFFFF"/>
                </a:solidFill>
              </a:rPr>
              <a:t>Multiple Virtual Machines (Solution Template)</a:t>
            </a:r>
          </a:p>
          <a:p>
            <a:pPr lvl="1" defTabSz="914400">
              <a:buFont typeface="Arial" panose="020B0604020202020204" pitchFamily="34" charset="0"/>
              <a:buChar char="•"/>
            </a:pPr>
            <a:r>
              <a:rPr lang="en-US" sz="2000">
                <a:solidFill>
                  <a:srgbClr val="FFFFFF"/>
                </a:solidFill>
              </a:rPr>
              <a:t>Virtual machine extension</a:t>
            </a:r>
          </a:p>
          <a:p>
            <a:pPr defTabSz="914400">
              <a:buFont typeface="Arial" panose="020B0604020202020204" pitchFamily="34" charset="0"/>
              <a:buChar char="•"/>
            </a:pPr>
            <a:r>
              <a:rPr lang="en-US" sz="2800">
                <a:solidFill>
                  <a:srgbClr val="FFFFFF"/>
                </a:solidFill>
                <a:latin typeface="+mn-lt"/>
              </a:rPr>
              <a:t>AZPKG has a specific file/folder structure</a:t>
            </a:r>
          </a:p>
        </p:txBody>
      </p:sp>
      <p:pic>
        <p:nvPicPr>
          <p:cNvPr id="3074" name="Picture 2">
            <a:extLst>
              <a:ext uri="{FF2B5EF4-FFF2-40B4-BE49-F238E27FC236}">
                <a16:creationId xmlns:a16="http://schemas.microsoft.com/office/drawing/2014/main" id="{67651148-FF88-4A00-A045-25A7FA949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88" y="4108167"/>
            <a:ext cx="9753600" cy="2266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DA09007-F793-43FB-84E9-708FA108E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75" y="5269695"/>
            <a:ext cx="975360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05603"/>
      </p:ext>
    </p:extLst>
  </p:cSld>
  <p:clrMapOvr>
    <a:masterClrMapping/>
  </p:clrMapOvr>
  <p:transition advTm="20817">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436475" cy="69945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884" y="0"/>
            <a:ext cx="12836451" cy="6989668"/>
            <a:chOff x="-417513" y="0"/>
            <a:chExt cx="12584114" cy="6853238"/>
          </a:xfrm>
        </p:grpSpPr>
        <p:sp>
          <p:nvSpPr>
            <p:cNvPr id="43"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9"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0"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5" name="Group 64">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6188" y="1733424"/>
            <a:ext cx="3748157" cy="3539509"/>
            <a:chOff x="697883" y="1816768"/>
            <a:chExt cx="3674476" cy="3470421"/>
          </a:xfrm>
        </p:grpSpPr>
        <p:sp>
          <p:nvSpPr>
            <p:cNvPr id="66" name="Rectangle 65">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67">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34EC0C5D-38FB-4659-AEFD-ED0C2393584E}"/>
              </a:ext>
            </a:extLst>
          </p:cNvPr>
          <p:cNvSpPr>
            <a:spLocks noGrp="1"/>
          </p:cNvSpPr>
          <p:nvPr>
            <p:ph type="title"/>
          </p:nvPr>
        </p:nvSpPr>
        <p:spPr>
          <a:xfrm>
            <a:off x="923021" y="2463404"/>
            <a:ext cx="3520945" cy="2447644"/>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Import an AZPKG</a:t>
            </a:r>
          </a:p>
        </p:txBody>
      </p:sp>
      <p:sp>
        <p:nvSpPr>
          <p:cNvPr id="35" name="Text Placeholder 2">
            <a:extLst>
              <a:ext uri="{FF2B5EF4-FFF2-40B4-BE49-F238E27FC236}">
                <a16:creationId xmlns:a16="http://schemas.microsoft.com/office/drawing/2014/main" id="{CD29D30C-90F9-4166-8272-49C5BC6F9DF4}"/>
              </a:ext>
            </a:extLst>
          </p:cNvPr>
          <p:cNvSpPr>
            <a:spLocks noGrp="1"/>
          </p:cNvSpPr>
          <p:nvPr>
            <p:ph type="body" sz="quarter" idx="10"/>
          </p:nvPr>
        </p:nvSpPr>
        <p:spPr>
          <a:xfrm>
            <a:off x="4592946" y="1040694"/>
            <a:ext cx="7735034" cy="5353144"/>
          </a:xfrm>
        </p:spPr>
        <p:txBody>
          <a:bodyPr vert="horz" lIns="91440" tIns="45720" rIns="91440" bIns="45720" rtlCol="0" anchor="ctr">
            <a:normAutofit fontScale="92500"/>
          </a:bodyPr>
          <a:lstStyle/>
          <a:p>
            <a:pPr marL="0" indent="0" defTabSz="914400" fontAlgn="base">
              <a:buNone/>
            </a:pPr>
            <a:r>
              <a:rPr lang="en-US" sz="3200" i="1">
                <a:solidFill>
                  <a:schemeClr val="tx1"/>
                </a:solidFill>
                <a:latin typeface="+mn-lt"/>
              </a:rPr>
              <a:t>Add the context:</a:t>
            </a:r>
          </a:p>
          <a:p>
            <a:pPr marL="0" indent="0" defTabSz="914400" fontAlgn="base">
              <a:buNone/>
            </a:pPr>
            <a:endParaRPr lang="en-US" sz="2400">
              <a:solidFill>
                <a:schemeClr val="tx1"/>
              </a:solidFill>
              <a:latin typeface="+mn-lt"/>
            </a:endParaRPr>
          </a:p>
          <a:p>
            <a:pPr marL="0" lvl="1" indent="0" defTabSz="914400" fontAlgn="base">
              <a:buNone/>
            </a:pPr>
            <a:r>
              <a:rPr lang="en-US" sz="2400" b="1">
                <a:solidFill>
                  <a:schemeClr val="tx1"/>
                </a:solidFill>
              </a:rPr>
              <a:t>$</a:t>
            </a:r>
            <a:r>
              <a:rPr lang="en-US" sz="2400" b="1" err="1">
                <a:solidFill>
                  <a:schemeClr val="tx1"/>
                </a:solidFill>
              </a:rPr>
              <a:t>ArmEndpoint</a:t>
            </a:r>
            <a:r>
              <a:rPr lang="en-US" sz="2400" b="1">
                <a:solidFill>
                  <a:schemeClr val="tx1"/>
                </a:solidFill>
              </a:rPr>
              <a:t> = "https://adminmanagement.local.azurestack.external"</a:t>
            </a:r>
            <a:r>
              <a:rPr lang="en-US" sz="2400">
                <a:solidFill>
                  <a:schemeClr val="tx1"/>
                </a:solidFill>
              </a:rPr>
              <a:t> </a:t>
            </a:r>
          </a:p>
          <a:p>
            <a:pPr marL="0" lvl="1" indent="0" defTabSz="914400" fontAlgn="base">
              <a:buNone/>
            </a:pPr>
            <a:r>
              <a:rPr lang="en-US" sz="2400" b="1">
                <a:solidFill>
                  <a:schemeClr val="tx1"/>
                </a:solidFill>
              </a:rPr>
              <a:t>Add-</a:t>
            </a:r>
            <a:r>
              <a:rPr lang="en-US" sz="2400" b="1" err="1">
                <a:solidFill>
                  <a:schemeClr val="tx1"/>
                </a:solidFill>
              </a:rPr>
              <a:t>AzureRMEnvironment</a:t>
            </a:r>
            <a:r>
              <a:rPr lang="en-US" sz="2400" b="1">
                <a:solidFill>
                  <a:schemeClr val="tx1"/>
                </a:solidFill>
              </a:rPr>
              <a:t> -Name "</a:t>
            </a:r>
            <a:r>
              <a:rPr lang="en-US" sz="2400" b="1" err="1">
                <a:solidFill>
                  <a:schemeClr val="tx1"/>
                </a:solidFill>
              </a:rPr>
              <a:t>AzureStackAdmin</a:t>
            </a:r>
            <a:r>
              <a:rPr lang="en-US" sz="2400" b="1">
                <a:solidFill>
                  <a:schemeClr val="tx1"/>
                </a:solidFill>
              </a:rPr>
              <a:t>" -</a:t>
            </a:r>
            <a:r>
              <a:rPr lang="en-US" sz="2400" b="1" err="1">
                <a:solidFill>
                  <a:schemeClr val="tx1"/>
                </a:solidFill>
              </a:rPr>
              <a:t>ArmEndpoint</a:t>
            </a:r>
            <a:r>
              <a:rPr lang="en-US" sz="2400" b="1">
                <a:solidFill>
                  <a:schemeClr val="tx1"/>
                </a:solidFill>
              </a:rPr>
              <a:t> $</a:t>
            </a:r>
            <a:r>
              <a:rPr lang="en-US" sz="2400" b="1" err="1">
                <a:solidFill>
                  <a:schemeClr val="tx1"/>
                </a:solidFill>
              </a:rPr>
              <a:t>ArmEndpoint</a:t>
            </a:r>
            <a:r>
              <a:rPr lang="en-US" sz="2400">
                <a:solidFill>
                  <a:schemeClr val="tx1"/>
                </a:solidFill>
              </a:rPr>
              <a:t> </a:t>
            </a:r>
          </a:p>
          <a:p>
            <a:pPr marL="0" lvl="1" indent="0" defTabSz="914400" fontAlgn="base">
              <a:buNone/>
            </a:pPr>
            <a:r>
              <a:rPr lang="en-US" sz="2400" b="1">
                <a:solidFill>
                  <a:schemeClr val="tx1"/>
                </a:solidFill>
              </a:rPr>
              <a:t>Add-</a:t>
            </a:r>
            <a:r>
              <a:rPr lang="en-US" sz="2400" b="1" err="1">
                <a:solidFill>
                  <a:schemeClr val="tx1"/>
                </a:solidFill>
              </a:rPr>
              <a:t>AzureRmAccount</a:t>
            </a:r>
            <a:r>
              <a:rPr lang="en-US" sz="2400" b="1">
                <a:solidFill>
                  <a:schemeClr val="tx1"/>
                </a:solidFill>
              </a:rPr>
              <a:t> -</a:t>
            </a:r>
            <a:r>
              <a:rPr lang="en-US" sz="2400" b="1" err="1">
                <a:solidFill>
                  <a:schemeClr val="tx1"/>
                </a:solidFill>
              </a:rPr>
              <a:t>EnvironmentName</a:t>
            </a:r>
            <a:r>
              <a:rPr lang="en-US" sz="2400" b="1">
                <a:solidFill>
                  <a:schemeClr val="tx1"/>
                </a:solidFill>
              </a:rPr>
              <a:t> "</a:t>
            </a:r>
            <a:r>
              <a:rPr lang="en-US" sz="2400" b="1" err="1">
                <a:solidFill>
                  <a:schemeClr val="tx1"/>
                </a:solidFill>
              </a:rPr>
              <a:t>AzureStackAdmin</a:t>
            </a:r>
            <a:r>
              <a:rPr lang="en-US" sz="2400" b="1">
                <a:solidFill>
                  <a:schemeClr val="tx1"/>
                </a:solidFill>
              </a:rPr>
              <a:t>"</a:t>
            </a:r>
            <a:r>
              <a:rPr lang="en-US" sz="2400">
                <a:solidFill>
                  <a:schemeClr val="tx1"/>
                </a:solidFill>
              </a:rPr>
              <a:t> </a:t>
            </a:r>
          </a:p>
          <a:p>
            <a:pPr marL="0" indent="0" defTabSz="914400" fontAlgn="base">
              <a:buNone/>
            </a:pPr>
            <a:endParaRPr lang="en-US" sz="2400">
              <a:solidFill>
                <a:schemeClr val="tx1"/>
              </a:solidFill>
              <a:latin typeface="+mn-lt"/>
            </a:endParaRPr>
          </a:p>
          <a:p>
            <a:pPr marL="0" indent="0" defTabSz="914400" fontAlgn="base">
              <a:buNone/>
            </a:pPr>
            <a:r>
              <a:rPr lang="en-US" sz="3200" i="1">
                <a:solidFill>
                  <a:schemeClr val="tx1"/>
                </a:solidFill>
                <a:latin typeface="+mn-lt"/>
              </a:rPr>
              <a:t>Import the AZPKG, pointing to the AZPKG in blob storage:</a:t>
            </a:r>
          </a:p>
          <a:p>
            <a:pPr marL="0" indent="0" defTabSz="914400" fontAlgn="base">
              <a:buNone/>
            </a:pPr>
            <a:endParaRPr lang="en-US" sz="2400">
              <a:solidFill>
                <a:schemeClr val="tx1"/>
              </a:solidFill>
              <a:latin typeface="+mn-lt"/>
            </a:endParaRPr>
          </a:p>
          <a:p>
            <a:pPr marL="0" indent="0" defTabSz="914400" fontAlgn="base">
              <a:buNone/>
            </a:pPr>
            <a:r>
              <a:rPr lang="en-US" sz="2400" b="1">
                <a:solidFill>
                  <a:schemeClr val="tx1"/>
                </a:solidFill>
                <a:latin typeface="+mn-lt"/>
              </a:rPr>
              <a:t>Add-</a:t>
            </a:r>
            <a:r>
              <a:rPr lang="en-US" sz="2400" b="1" err="1">
                <a:solidFill>
                  <a:schemeClr val="tx1"/>
                </a:solidFill>
                <a:latin typeface="+mn-lt"/>
              </a:rPr>
              <a:t>AzsGalleryItem</a:t>
            </a:r>
            <a:r>
              <a:rPr lang="en-US" sz="2400" b="1">
                <a:solidFill>
                  <a:schemeClr val="tx1"/>
                </a:solidFill>
                <a:latin typeface="+mn-lt"/>
              </a:rPr>
              <a:t> –</a:t>
            </a:r>
            <a:r>
              <a:rPr lang="en-US" sz="2400" b="1" err="1">
                <a:solidFill>
                  <a:schemeClr val="tx1"/>
                </a:solidFill>
                <a:latin typeface="+mn-lt"/>
              </a:rPr>
              <a:t>GalleryItemUri</a:t>
            </a:r>
            <a:r>
              <a:rPr lang="en-US" sz="2400" b="1">
                <a:solidFill>
                  <a:schemeClr val="tx1"/>
                </a:solidFill>
                <a:latin typeface="+mn-lt"/>
              </a:rPr>
              <a:t> https://sample.blob.core.windows.net/gallerypackages/*offer.publisher.version*.azpkg –Verbose</a:t>
            </a:r>
            <a:r>
              <a:rPr lang="en-US" sz="2400">
                <a:solidFill>
                  <a:schemeClr val="tx1"/>
                </a:solidFill>
                <a:latin typeface="+mn-lt"/>
              </a:rPr>
              <a:t> </a:t>
            </a:r>
          </a:p>
          <a:p>
            <a:pPr defTabSz="914400" fontAlgn="base">
              <a:buFont typeface="Arial" panose="020B0604020202020204" pitchFamily="34" charset="0"/>
              <a:buChar char="•"/>
            </a:pPr>
            <a:endParaRPr lang="en-US" sz="2400">
              <a:solidFill>
                <a:schemeClr val="tx1"/>
              </a:solidFill>
              <a:latin typeface="+mn-lt"/>
            </a:endParaRPr>
          </a:p>
          <a:p>
            <a:pPr defTabSz="914400">
              <a:buFont typeface="Arial" panose="020B0604020202020204" pitchFamily="34" charset="0"/>
              <a:buChar char="•"/>
            </a:pPr>
            <a:endParaRPr lang="en-US" sz="2400">
              <a:solidFill>
                <a:schemeClr val="tx1"/>
              </a:solidFill>
              <a:latin typeface="+mn-lt"/>
            </a:endParaRPr>
          </a:p>
        </p:txBody>
      </p:sp>
    </p:spTree>
    <p:extLst>
      <p:ext uri="{BB962C8B-B14F-4D97-AF65-F5344CB8AC3E}">
        <p14:creationId xmlns:p14="http://schemas.microsoft.com/office/powerpoint/2010/main" val="2545260484"/>
      </p:ext>
    </p:extLst>
  </p:cSld>
  <p:clrMapOvr>
    <a:masterClrMapping/>
  </p:clrMapOvr>
  <p:transition advTm="24202">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4591" y="1724345"/>
            <a:ext cx="7463663" cy="5270180"/>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81" y="1724830"/>
            <a:ext cx="7723081" cy="5269209"/>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EC0C5D-38FB-4659-AEFD-ED0C2393584E}"/>
              </a:ext>
            </a:extLst>
          </p:cNvPr>
          <p:cNvSpPr>
            <a:spLocks noGrp="1"/>
          </p:cNvSpPr>
          <p:nvPr>
            <p:ph type="title"/>
          </p:nvPr>
        </p:nvSpPr>
        <p:spPr>
          <a:xfrm>
            <a:off x="855007" y="372393"/>
            <a:ext cx="10726460" cy="1351952"/>
          </a:xfrm>
        </p:spPr>
        <p:txBody>
          <a:bodyPr vert="horz" lIns="91440" tIns="45720" rIns="91440" bIns="45720" rtlCol="0" anchor="ctr">
            <a:normAutofit/>
          </a:bodyPr>
          <a:lstStyle/>
          <a:p>
            <a:pPr defTabSz="914400"/>
            <a:r>
              <a:rPr lang="en-US" sz="4400" dirty="0">
                <a:solidFill>
                  <a:schemeClr val="tx1"/>
                </a:solidFill>
                <a:ea typeface="+mj-ea"/>
                <a:cs typeface="+mj-cs"/>
              </a:rPr>
              <a:t>No Git Integration from Portal</a:t>
            </a:r>
          </a:p>
        </p:txBody>
      </p:sp>
      <p:sp>
        <p:nvSpPr>
          <p:cNvPr id="3" name="Text Placeholder 2">
            <a:extLst>
              <a:ext uri="{FF2B5EF4-FFF2-40B4-BE49-F238E27FC236}">
                <a16:creationId xmlns:a16="http://schemas.microsoft.com/office/drawing/2014/main" id="{CD29D30C-90F9-4166-8272-49C5BC6F9DF4}"/>
              </a:ext>
            </a:extLst>
          </p:cNvPr>
          <p:cNvSpPr>
            <a:spLocks noGrp="1"/>
          </p:cNvSpPr>
          <p:nvPr>
            <p:ph type="body" sz="quarter" idx="10"/>
          </p:nvPr>
        </p:nvSpPr>
        <p:spPr>
          <a:xfrm>
            <a:off x="194766" y="2164015"/>
            <a:ext cx="5200000" cy="4146929"/>
          </a:xfrm>
        </p:spPr>
        <p:txBody>
          <a:bodyPr vert="horz" lIns="91440" tIns="45720" rIns="91440" bIns="45720" rtlCol="0" anchor="t">
            <a:normAutofit/>
          </a:bodyPr>
          <a:lstStyle/>
          <a:p>
            <a:pPr defTabSz="914400">
              <a:buFont typeface="Arial" panose="020B0604020202020204" pitchFamily="34" charset="0"/>
              <a:buChar char="•"/>
            </a:pPr>
            <a:r>
              <a:rPr lang="en-US" sz="2800" dirty="0">
                <a:solidFill>
                  <a:srgbClr val="FFFFFF"/>
                </a:solidFill>
                <a:latin typeface="+mn-lt"/>
              </a:rPr>
              <a:t>In a connected Azure Stack, you can connect to Git from the portal to create resources using a custom ARM template from the </a:t>
            </a:r>
            <a:r>
              <a:rPr lang="en-US" sz="2800" i="1" dirty="0">
                <a:solidFill>
                  <a:srgbClr val="FFFFFF"/>
                </a:solidFill>
                <a:latin typeface="+mn-lt"/>
              </a:rPr>
              <a:t>community templates</a:t>
            </a:r>
            <a:r>
              <a:rPr lang="en-US" sz="2800" dirty="0">
                <a:solidFill>
                  <a:srgbClr val="FFFFFF"/>
                </a:solidFill>
                <a:latin typeface="+mn-lt"/>
              </a:rPr>
              <a:t> stored there</a:t>
            </a:r>
          </a:p>
          <a:p>
            <a:pPr defTabSz="914400">
              <a:buFont typeface="Arial" panose="020B0604020202020204" pitchFamily="34" charset="0"/>
              <a:buChar char="•"/>
            </a:pPr>
            <a:r>
              <a:rPr lang="en-US" sz="2800" dirty="0">
                <a:solidFill>
                  <a:srgbClr val="FFFFFF"/>
                </a:solidFill>
                <a:latin typeface="+mn-lt"/>
              </a:rPr>
              <a:t>In disconnected Azure Stack, you will have to copy the ARM template from Git into Azure Stack as a side load</a:t>
            </a:r>
          </a:p>
        </p:txBody>
      </p:sp>
      <p:pic>
        <p:nvPicPr>
          <p:cNvPr id="7" name="Picture 6" descr="A screenshot of a social media post&#10;&#10;Description automatically generated">
            <a:extLst>
              <a:ext uri="{FF2B5EF4-FFF2-40B4-BE49-F238E27FC236}">
                <a16:creationId xmlns:a16="http://schemas.microsoft.com/office/drawing/2014/main" id="{4470C4F2-A559-453F-B54B-6A42F1F8E8C8}"/>
              </a:ext>
            </a:extLst>
          </p:cNvPr>
          <p:cNvPicPr>
            <a:picLocks noChangeAspect="1"/>
          </p:cNvPicPr>
          <p:nvPr/>
        </p:nvPicPr>
        <p:blipFill rotWithShape="1">
          <a:blip r:embed="rId3"/>
          <a:srcRect r="36515"/>
          <a:stretch/>
        </p:blipFill>
        <p:spPr>
          <a:xfrm>
            <a:off x="5591313" y="1550863"/>
            <a:ext cx="4933666" cy="339128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D1E332E-A014-47DB-9723-90253DDE6D92}"/>
              </a:ext>
            </a:extLst>
          </p:cNvPr>
          <p:cNvPicPr>
            <a:picLocks noChangeAspect="1"/>
          </p:cNvPicPr>
          <p:nvPr/>
        </p:nvPicPr>
        <p:blipFill rotWithShape="1">
          <a:blip r:embed="rId4"/>
          <a:srcRect r="38625"/>
          <a:stretch/>
        </p:blipFill>
        <p:spPr>
          <a:xfrm>
            <a:off x="7649718" y="3655972"/>
            <a:ext cx="4786757" cy="3338067"/>
          </a:xfrm>
          <a:prstGeom prst="rect">
            <a:avLst/>
          </a:prstGeom>
        </p:spPr>
      </p:pic>
    </p:spTree>
    <p:extLst>
      <p:ext uri="{BB962C8B-B14F-4D97-AF65-F5344CB8AC3E}">
        <p14:creationId xmlns:p14="http://schemas.microsoft.com/office/powerpoint/2010/main" val="3321633540"/>
      </p:ext>
    </p:extLst>
  </p:cSld>
  <p:clrMapOvr>
    <a:masterClrMapping/>
  </p:clrMapOvr>
  <p:transition advTm="31305">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Disconnected Licensing, Billing, and Consumption Reporting</a:t>
            </a:r>
          </a:p>
        </p:txBody>
      </p:sp>
    </p:spTree>
    <p:extLst>
      <p:ext uri="{BB962C8B-B14F-4D97-AF65-F5344CB8AC3E}">
        <p14:creationId xmlns:p14="http://schemas.microsoft.com/office/powerpoint/2010/main" val="1937050781"/>
      </p:ext>
    </p:extLst>
  </p:cSld>
  <p:clrMapOvr>
    <a:masterClrMapping/>
  </p:clrMapOvr>
  <p:transition advTm="2706">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a:xfrm>
            <a:off x="855007" y="983065"/>
            <a:ext cx="3564431" cy="5028394"/>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Considerations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7624" y="2098357"/>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5700CC9-F165-480C-8261-12ED77CF1485}"/>
              </a:ext>
            </a:extLst>
          </p:cNvPr>
          <p:cNvSpPr txBox="1"/>
          <p:nvPr/>
        </p:nvSpPr>
        <p:spPr>
          <a:xfrm>
            <a:off x="5075810" y="489527"/>
            <a:ext cx="6820624" cy="6040582"/>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800" b="1" dirty="0"/>
              <a:t>You must use </a:t>
            </a:r>
            <a:r>
              <a:rPr lang="en-US" sz="2800" b="1" i="1" dirty="0"/>
              <a:t>capacity-based billing </a:t>
            </a:r>
            <a:r>
              <a:rPr lang="en-US" sz="2800" b="1" dirty="0"/>
              <a:t>if you have no connectivity to public Azure</a:t>
            </a:r>
          </a:p>
          <a:p>
            <a:pPr marL="809271" lvl="1" indent="-228600" defTabSz="914400">
              <a:lnSpc>
                <a:spcPct val="90000"/>
              </a:lnSpc>
              <a:spcAft>
                <a:spcPts val="600"/>
              </a:spcAft>
              <a:buFont typeface="Arial" panose="020B0604020202020204" pitchFamily="34" charset="0"/>
              <a:buChar char="•"/>
            </a:pPr>
            <a:r>
              <a:rPr lang="en-US" sz="2800" b="1" dirty="0"/>
              <a:t>You can switch between capacity and consumption billing (if you later get connected), but you must pay out the current capacity period when you switch to the consumption model</a:t>
            </a:r>
          </a:p>
          <a:p>
            <a:pPr marL="809271" lvl="1" indent="-228600" defTabSz="914400">
              <a:lnSpc>
                <a:spcPct val="90000"/>
              </a:lnSpc>
              <a:spcAft>
                <a:spcPts val="600"/>
              </a:spcAft>
              <a:buFont typeface="Arial" panose="020B0604020202020204" pitchFamily="34" charset="0"/>
              <a:buChar char="•"/>
            </a:pPr>
            <a:r>
              <a:rPr lang="en-US" sz="2800" b="1" dirty="0"/>
              <a:t>In capacity-based billing, there are separate monthly bill rates for ‘just </a:t>
            </a:r>
            <a:r>
              <a:rPr lang="en-US" sz="2800" b="1" dirty="0" err="1"/>
              <a:t>IaaS’</a:t>
            </a:r>
            <a:r>
              <a:rPr lang="en-US" sz="2800" b="1" dirty="0"/>
              <a:t> vs ‘IaaS and PaaS services’</a:t>
            </a:r>
          </a:p>
          <a:p>
            <a:pPr marL="342900" indent="-228600" defTabSz="914400">
              <a:lnSpc>
                <a:spcPct val="90000"/>
              </a:lnSpc>
              <a:spcAft>
                <a:spcPts val="600"/>
              </a:spcAft>
              <a:buFont typeface="Arial" panose="020B0604020202020204" pitchFamily="34" charset="0"/>
              <a:buChar char="•"/>
            </a:pPr>
            <a:r>
              <a:rPr lang="en-US" sz="2800" b="1" dirty="0"/>
              <a:t>You can capture actual consumption using the meters emitted directly from Azure Stack (not from Azure Commerce) using the local usage APIs</a:t>
            </a:r>
          </a:p>
        </p:txBody>
      </p:sp>
    </p:spTree>
    <p:extLst>
      <p:ext uri="{BB962C8B-B14F-4D97-AF65-F5344CB8AC3E}">
        <p14:creationId xmlns:p14="http://schemas.microsoft.com/office/powerpoint/2010/main" val="2903962629"/>
      </p:ext>
    </p:extLst>
  </p:cSld>
  <p:clrMapOvr>
    <a:masterClrMapping/>
  </p:clrMapOvr>
  <p:transition advTm="58210">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Connected vs disconnected billing and usage</a:t>
            </a:r>
          </a:p>
        </p:txBody>
      </p:sp>
      <p:sp>
        <p:nvSpPr>
          <p:cNvPr id="3" name="TextBox 2">
            <a:extLst>
              <a:ext uri="{FF2B5EF4-FFF2-40B4-BE49-F238E27FC236}">
                <a16:creationId xmlns:a16="http://schemas.microsoft.com/office/drawing/2014/main" id="{45700CC9-F165-480C-8261-12ED77CF1485}"/>
              </a:ext>
            </a:extLst>
          </p:cNvPr>
          <p:cNvSpPr txBox="1"/>
          <p:nvPr/>
        </p:nvSpPr>
        <p:spPr>
          <a:xfrm>
            <a:off x="469915" y="1187129"/>
            <a:ext cx="10744200"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rPr>
              <a:t>Disconnected Azure Stack systems must use the </a:t>
            </a:r>
            <a:r>
              <a:rPr lang="en-US" sz="2400" b="1" i="1">
                <a:gradFill>
                  <a:gsLst>
                    <a:gs pos="2917">
                      <a:schemeClr val="tx1"/>
                    </a:gs>
                    <a:gs pos="30000">
                      <a:schemeClr val="tx1"/>
                    </a:gs>
                  </a:gsLst>
                  <a:lin ang="5400000" scaled="0"/>
                </a:gradFill>
              </a:rPr>
              <a:t>capacity model </a:t>
            </a:r>
            <a:r>
              <a:rPr lang="en-US" sz="2400" b="1">
                <a:gradFill>
                  <a:gsLst>
                    <a:gs pos="2917">
                      <a:schemeClr val="tx1"/>
                    </a:gs>
                    <a:gs pos="30000">
                      <a:schemeClr val="tx1"/>
                    </a:gs>
                  </a:gsLst>
                  <a:lin ang="5400000" scaled="0"/>
                </a:gradFill>
              </a:rPr>
              <a:t>for monthly billing</a:t>
            </a:r>
          </a:p>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rPr>
              <a:t>You can pull actual usage locally from Azure Stack’s meters</a:t>
            </a:r>
          </a:p>
        </p:txBody>
      </p:sp>
      <p:pic>
        <p:nvPicPr>
          <p:cNvPr id="5" name="Picture 4" descr="A screenshot of a cell phone&#10;&#10;Description automatically generated">
            <a:extLst>
              <a:ext uri="{FF2B5EF4-FFF2-40B4-BE49-F238E27FC236}">
                <a16:creationId xmlns:a16="http://schemas.microsoft.com/office/drawing/2014/main" id="{EB3CDD7B-F7E9-4892-A727-3EEC6AE4EEA4}"/>
              </a:ext>
            </a:extLst>
          </p:cNvPr>
          <p:cNvPicPr>
            <a:picLocks noChangeAspect="1"/>
          </p:cNvPicPr>
          <p:nvPr/>
        </p:nvPicPr>
        <p:blipFill>
          <a:blip r:embed="rId3"/>
          <a:stretch>
            <a:fillRect/>
          </a:stretch>
        </p:blipFill>
        <p:spPr>
          <a:xfrm>
            <a:off x="1968532" y="2614601"/>
            <a:ext cx="7746967" cy="4084650"/>
          </a:xfrm>
          <a:prstGeom prst="rect">
            <a:avLst/>
          </a:prstGeom>
        </p:spPr>
      </p:pic>
      <p:pic>
        <p:nvPicPr>
          <p:cNvPr id="6" name="Graphic 5" descr="Sad face with solid fill">
            <a:extLst>
              <a:ext uri="{FF2B5EF4-FFF2-40B4-BE49-F238E27FC236}">
                <a16:creationId xmlns:a16="http://schemas.microsoft.com/office/drawing/2014/main" id="{921BA8DA-EFBA-4100-BABD-29467D576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2154" y="3497262"/>
            <a:ext cx="914400" cy="914400"/>
          </a:xfrm>
          <a:prstGeom prst="rect">
            <a:avLst/>
          </a:prstGeom>
        </p:spPr>
      </p:pic>
      <p:sp>
        <p:nvSpPr>
          <p:cNvPr id="7" name="Arrow: Left 6">
            <a:extLst>
              <a:ext uri="{FF2B5EF4-FFF2-40B4-BE49-F238E27FC236}">
                <a16:creationId xmlns:a16="http://schemas.microsoft.com/office/drawing/2014/main" id="{68A9C6DF-44BC-4B32-A981-16FF1E125B71}"/>
              </a:ext>
            </a:extLst>
          </p:cNvPr>
          <p:cNvSpPr/>
          <p:nvPr/>
        </p:nvSpPr>
        <p:spPr bwMode="auto">
          <a:xfrm>
            <a:off x="9806940" y="4198302"/>
            <a:ext cx="2087880" cy="1783398"/>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a:ln w="0"/>
                <a:solidFill>
                  <a:schemeClr val="bg1"/>
                </a:solidFill>
                <a:effectLst>
                  <a:outerShdw blurRad="38100" dist="25400" dir="5400000" algn="ctr" rotWithShape="0">
                    <a:srgbClr val="6E747A">
                      <a:alpha val="43000"/>
                    </a:srgbClr>
                  </a:outerShdw>
                </a:effectLst>
                <a:ea typeface="Segoe UI" pitchFamily="34" charset="0"/>
                <a:cs typeface="Segoe UI" pitchFamily="34" charset="0"/>
              </a:rPr>
              <a:t>You Are Here</a:t>
            </a:r>
          </a:p>
        </p:txBody>
      </p:sp>
    </p:spTree>
    <p:custDataLst>
      <p:tags r:id="rId1"/>
    </p:custDataLst>
    <p:extLst>
      <p:ext uri="{BB962C8B-B14F-4D97-AF65-F5344CB8AC3E}">
        <p14:creationId xmlns:p14="http://schemas.microsoft.com/office/powerpoint/2010/main" val="1183505672"/>
      </p:ext>
    </p:extLst>
  </p:cSld>
  <p:clrMapOvr>
    <a:masterClrMapping/>
  </p:clrMapOvr>
  <p:transition advTm="5489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Disconnected Backup</a:t>
            </a:r>
          </a:p>
        </p:txBody>
      </p:sp>
      <p:sp>
        <p:nvSpPr>
          <p:cNvPr id="3" name="TextBox 2"/>
          <p:cNvSpPr txBox="1"/>
          <p:nvPr/>
        </p:nvSpPr>
        <p:spPr>
          <a:xfrm>
            <a:off x="274313" y="4029090"/>
            <a:ext cx="10819896" cy="2455972"/>
          </a:xfrm>
          <a:prstGeom prst="rect">
            <a:avLst/>
          </a:prstGeom>
          <a:noFill/>
        </p:spPr>
        <p:txBody>
          <a:bodyPr wrap="square" lIns="182828" tIns="146262" rIns="182828" bIns="146262" rtlCol="0" anchor="t">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Backing up the infrastructure or user workloads when disconnected or intermittently connected</a:t>
            </a:r>
          </a:p>
        </p:txBody>
      </p:sp>
    </p:spTree>
    <p:extLst>
      <p:ext uri="{BB962C8B-B14F-4D97-AF65-F5344CB8AC3E}">
        <p14:creationId xmlns:p14="http://schemas.microsoft.com/office/powerpoint/2010/main" val="505659066"/>
      </p:ext>
    </p:extLst>
  </p:cSld>
  <p:clrMapOvr>
    <a:masterClrMapping/>
  </p:clrMapOvr>
  <p:transition advTm="7946">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Disconnected – </a:t>
            </a:r>
            <a:r>
              <a:rPr lang="en-US" sz="7150" i="1"/>
              <a:t>Always </a:t>
            </a:r>
            <a:r>
              <a:rPr lang="en-US" sz="7150"/>
              <a:t>or </a:t>
            </a:r>
            <a:r>
              <a:rPr lang="en-US" sz="7150" i="1"/>
              <a:t>Sometimes?</a:t>
            </a:r>
            <a:endParaRPr lang="en-US" sz="7150"/>
          </a:p>
        </p:txBody>
      </p:sp>
      <p:sp>
        <p:nvSpPr>
          <p:cNvPr id="3" name="TextBox 2"/>
          <p:cNvSpPr txBox="1"/>
          <p:nvPr/>
        </p:nvSpPr>
        <p:spPr>
          <a:xfrm>
            <a:off x="235602" y="4945062"/>
            <a:ext cx="10819896" cy="1735775"/>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A ‘connected’ Azure Stack does not need to be always connected</a:t>
            </a:r>
          </a:p>
        </p:txBody>
      </p:sp>
    </p:spTree>
    <p:extLst>
      <p:ext uri="{BB962C8B-B14F-4D97-AF65-F5344CB8AC3E}">
        <p14:creationId xmlns:p14="http://schemas.microsoft.com/office/powerpoint/2010/main" val="1082414610"/>
      </p:ext>
    </p:extLst>
  </p:cSld>
  <p:clrMapOvr>
    <a:masterClrMapping/>
  </p:clrMapOvr>
  <p:transition advTm="18944">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B338-56A9-4D33-A953-68CE3175C204}"/>
              </a:ext>
            </a:extLst>
          </p:cNvPr>
          <p:cNvSpPr>
            <a:spLocks noGrp="1"/>
          </p:cNvSpPr>
          <p:nvPr>
            <p:ph type="title"/>
          </p:nvPr>
        </p:nvSpPr>
        <p:spPr/>
        <p:txBody>
          <a:bodyPr/>
          <a:lstStyle/>
          <a:p>
            <a:r>
              <a:rPr lang="en-US"/>
              <a:t>Infrastructure Backup</a:t>
            </a:r>
          </a:p>
        </p:txBody>
      </p:sp>
      <p:sp>
        <p:nvSpPr>
          <p:cNvPr id="3" name="Text Placeholder 2">
            <a:extLst>
              <a:ext uri="{FF2B5EF4-FFF2-40B4-BE49-F238E27FC236}">
                <a16:creationId xmlns:a16="http://schemas.microsoft.com/office/drawing/2014/main" id="{B9187E8C-4AE5-456B-A0B2-897DE3AE3840}"/>
              </a:ext>
            </a:extLst>
          </p:cNvPr>
          <p:cNvSpPr>
            <a:spLocks noGrp="1"/>
          </p:cNvSpPr>
          <p:nvPr>
            <p:ph type="body" sz="quarter" idx="10"/>
          </p:nvPr>
        </p:nvSpPr>
        <p:spPr>
          <a:xfrm>
            <a:off x="274702" y="1211287"/>
            <a:ext cx="8182197" cy="4782848"/>
          </a:xfrm>
        </p:spPr>
        <p:txBody>
          <a:bodyPr/>
          <a:lstStyle/>
          <a:p>
            <a:r>
              <a:rPr lang="en-US"/>
              <a:t>Backup of disconnected Azure Stack Integrated system is the same as for connected Azure Stack Integrated System</a:t>
            </a:r>
          </a:p>
          <a:p>
            <a:r>
              <a:rPr lang="en-US"/>
              <a:t>Save the backups to a UNC path off-Stack. For example, use a file share on a server right next to the Azure Stack scale unit (could even be mounted in the same rack).</a:t>
            </a:r>
          </a:p>
        </p:txBody>
      </p:sp>
      <p:grpSp>
        <p:nvGrpSpPr>
          <p:cNvPr id="4" name="Group 3">
            <a:extLst>
              <a:ext uri="{FF2B5EF4-FFF2-40B4-BE49-F238E27FC236}">
                <a16:creationId xmlns:a16="http://schemas.microsoft.com/office/drawing/2014/main" id="{395A8650-D8A4-43F4-BF7B-52EF7DBECBCF}"/>
              </a:ext>
            </a:extLst>
          </p:cNvPr>
          <p:cNvGrpSpPr/>
          <p:nvPr/>
        </p:nvGrpSpPr>
        <p:grpSpPr>
          <a:xfrm>
            <a:off x="8765034" y="3709938"/>
            <a:ext cx="2624779" cy="2842319"/>
            <a:chOff x="3304460" y="3709246"/>
            <a:chExt cx="2095737" cy="2280068"/>
          </a:xfrm>
        </p:grpSpPr>
        <p:grpSp>
          <p:nvGrpSpPr>
            <p:cNvPr id="5" name="Group 4">
              <a:extLst>
                <a:ext uri="{FF2B5EF4-FFF2-40B4-BE49-F238E27FC236}">
                  <a16:creationId xmlns:a16="http://schemas.microsoft.com/office/drawing/2014/main" id="{29BF8C4A-2A8B-44C5-A6AF-EB01BA2FE1C3}"/>
                </a:ext>
              </a:extLst>
            </p:cNvPr>
            <p:cNvGrpSpPr/>
            <p:nvPr/>
          </p:nvGrpSpPr>
          <p:grpSpPr>
            <a:xfrm>
              <a:off x="3304460" y="3709246"/>
              <a:ext cx="2095737" cy="2280068"/>
              <a:chOff x="6939342" y="4015940"/>
              <a:chExt cx="2095737" cy="2280068"/>
            </a:xfrm>
          </p:grpSpPr>
          <p:pic>
            <p:nvPicPr>
              <p:cNvPr id="7" name="Picture 6">
                <a:extLst>
                  <a:ext uri="{FF2B5EF4-FFF2-40B4-BE49-F238E27FC236}">
                    <a16:creationId xmlns:a16="http://schemas.microsoft.com/office/drawing/2014/main" id="{917810BA-7541-4CED-BE47-B8F48F92C1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11031" y="4015940"/>
                <a:ext cx="1952361" cy="1816377"/>
              </a:xfrm>
              <a:prstGeom prst="rect">
                <a:avLst/>
              </a:prstGeom>
            </p:spPr>
          </p:pic>
          <p:sp>
            <p:nvSpPr>
              <p:cNvPr id="8" name="TextBox 7">
                <a:extLst>
                  <a:ext uri="{FF2B5EF4-FFF2-40B4-BE49-F238E27FC236}">
                    <a16:creationId xmlns:a16="http://schemas.microsoft.com/office/drawing/2014/main" id="{4DA15F7B-1AE9-43CB-A662-9861715A4D01}"/>
                  </a:ext>
                </a:extLst>
              </p:cNvPr>
              <p:cNvSpPr txBox="1"/>
              <p:nvPr/>
            </p:nvSpPr>
            <p:spPr>
              <a:xfrm>
                <a:off x="6939342" y="5668144"/>
                <a:ext cx="209573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Azure Stack</a:t>
                </a:r>
              </a:p>
            </p:txBody>
          </p:sp>
        </p:grpSp>
        <p:pic>
          <p:nvPicPr>
            <p:cNvPr id="6" name="Picture 5">
              <a:extLst>
                <a:ext uri="{FF2B5EF4-FFF2-40B4-BE49-F238E27FC236}">
                  <a16:creationId xmlns:a16="http://schemas.microsoft.com/office/drawing/2014/main" id="{631F155F-F7CD-4A6C-B3CA-8C2FDD650E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59344" y="3833309"/>
              <a:ext cx="1185968" cy="702039"/>
            </a:xfrm>
            <a:prstGeom prst="rect">
              <a:avLst/>
            </a:prstGeom>
          </p:spPr>
        </p:pic>
      </p:grpSp>
      <p:grpSp>
        <p:nvGrpSpPr>
          <p:cNvPr id="9" name="Group 8">
            <a:extLst>
              <a:ext uri="{FF2B5EF4-FFF2-40B4-BE49-F238E27FC236}">
                <a16:creationId xmlns:a16="http://schemas.microsoft.com/office/drawing/2014/main" id="{AFB9CADE-267E-417E-BAC2-7275C8FAAA34}"/>
              </a:ext>
            </a:extLst>
          </p:cNvPr>
          <p:cNvGrpSpPr/>
          <p:nvPr/>
        </p:nvGrpSpPr>
        <p:grpSpPr>
          <a:xfrm>
            <a:off x="10343151" y="2667618"/>
            <a:ext cx="2093324" cy="1042320"/>
            <a:chOff x="4302209" y="2345771"/>
            <a:chExt cx="2093324" cy="1042320"/>
          </a:xfrm>
        </p:grpSpPr>
        <p:pic>
          <p:nvPicPr>
            <p:cNvPr id="10" name="Picture 9">
              <a:extLst>
                <a:ext uri="{FF2B5EF4-FFF2-40B4-BE49-F238E27FC236}">
                  <a16:creationId xmlns:a16="http://schemas.microsoft.com/office/drawing/2014/main" id="{19D2D2E7-6D98-4D23-8C4B-7E8DFFF932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02209" y="2759306"/>
              <a:ext cx="847604" cy="628785"/>
            </a:xfrm>
            <a:prstGeom prst="rect">
              <a:avLst/>
            </a:prstGeom>
          </p:spPr>
        </p:pic>
        <p:sp>
          <p:nvSpPr>
            <p:cNvPr id="11" name="TextBox 10">
              <a:extLst>
                <a:ext uri="{FF2B5EF4-FFF2-40B4-BE49-F238E27FC236}">
                  <a16:creationId xmlns:a16="http://schemas.microsoft.com/office/drawing/2014/main" id="{D30DA558-66AD-4A91-B510-4DB89FA60BCB}"/>
                </a:ext>
              </a:extLst>
            </p:cNvPr>
            <p:cNvSpPr txBox="1"/>
            <p:nvPr/>
          </p:nvSpPr>
          <p:spPr>
            <a:xfrm>
              <a:off x="4404861" y="2345771"/>
              <a:ext cx="1990672" cy="544765"/>
            </a:xfrm>
            <a:prstGeom prst="rect">
              <a:avLst/>
            </a:prstGeom>
            <a:noFill/>
          </p:spPr>
          <p:txBody>
            <a:bodyPr wrap="square" lIns="182880" tIns="146304" rIns="182880" bIns="146304" rtlCol="0">
              <a:spAutoFit/>
            </a:bodyPr>
            <a:lstStyle/>
            <a:p>
              <a:pPr>
                <a:lnSpc>
                  <a:spcPct val="90000"/>
                </a:lnSpc>
                <a:spcAft>
                  <a:spcPts val="600"/>
                </a:spcAft>
              </a:pPr>
              <a:r>
                <a:rPr lang="en-US"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Border Router</a:t>
              </a:r>
            </a:p>
          </p:txBody>
        </p:sp>
      </p:grpSp>
      <p:cxnSp>
        <p:nvCxnSpPr>
          <p:cNvPr id="12" name="Straight Connector 11">
            <a:extLst>
              <a:ext uri="{FF2B5EF4-FFF2-40B4-BE49-F238E27FC236}">
                <a16:creationId xmlns:a16="http://schemas.microsoft.com/office/drawing/2014/main" id="{2DAC6770-1E88-4A04-8D5A-E766B527B3BE}"/>
              </a:ext>
            </a:extLst>
          </p:cNvPr>
          <p:cNvCxnSpPr>
            <a:cxnSpLocks/>
          </p:cNvCxnSpPr>
          <p:nvPr/>
        </p:nvCxnSpPr>
        <p:spPr>
          <a:xfrm flipV="1">
            <a:off x="10077423" y="3625918"/>
            <a:ext cx="429472" cy="577754"/>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17C1E23-78E9-44DA-91B0-46C275AF7072}"/>
              </a:ext>
            </a:extLst>
          </p:cNvPr>
          <p:cNvPicPr>
            <a:picLocks noChangeAspect="1"/>
          </p:cNvPicPr>
          <p:nvPr/>
        </p:nvPicPr>
        <p:blipFill>
          <a:blip r:embed="rId6"/>
          <a:stretch>
            <a:fillRect/>
          </a:stretch>
        </p:blipFill>
        <p:spPr>
          <a:xfrm>
            <a:off x="8936831" y="1387335"/>
            <a:ext cx="1201588" cy="917576"/>
          </a:xfrm>
          <a:prstGeom prst="rect">
            <a:avLst/>
          </a:prstGeom>
        </p:spPr>
      </p:pic>
      <p:cxnSp>
        <p:nvCxnSpPr>
          <p:cNvPr id="14" name="Straight Connector 13">
            <a:extLst>
              <a:ext uri="{FF2B5EF4-FFF2-40B4-BE49-F238E27FC236}">
                <a16:creationId xmlns:a16="http://schemas.microsoft.com/office/drawing/2014/main" id="{7583A568-D3F4-426F-A9AD-BAAF8E6E7269}"/>
              </a:ext>
            </a:extLst>
          </p:cNvPr>
          <p:cNvCxnSpPr>
            <a:cxnSpLocks/>
          </p:cNvCxnSpPr>
          <p:nvPr/>
        </p:nvCxnSpPr>
        <p:spPr>
          <a:xfrm>
            <a:off x="9721501" y="2254083"/>
            <a:ext cx="785394" cy="876827"/>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628DED2-AF0F-46DA-89DC-F1155FA02EB0}"/>
              </a:ext>
            </a:extLst>
          </p:cNvPr>
          <p:cNvPicPr>
            <a:picLocks noChangeAspect="1"/>
          </p:cNvPicPr>
          <p:nvPr/>
        </p:nvPicPr>
        <p:blipFill>
          <a:blip r:embed="rId7"/>
          <a:stretch>
            <a:fillRect/>
          </a:stretch>
        </p:blipFill>
        <p:spPr>
          <a:xfrm>
            <a:off x="10080702" y="2060514"/>
            <a:ext cx="536972" cy="442559"/>
          </a:xfrm>
          <a:prstGeom prst="rect">
            <a:avLst/>
          </a:prstGeom>
        </p:spPr>
      </p:pic>
    </p:spTree>
    <p:extLst>
      <p:ext uri="{BB962C8B-B14F-4D97-AF65-F5344CB8AC3E}">
        <p14:creationId xmlns:p14="http://schemas.microsoft.com/office/powerpoint/2010/main" val="2659312255"/>
      </p:ext>
    </p:extLst>
  </p:cSld>
  <p:clrMapOvr>
    <a:masterClrMapping/>
  </p:clrMapOvr>
  <p:transition advTm="28943">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B338-56A9-4D33-A953-68CE3175C204}"/>
              </a:ext>
            </a:extLst>
          </p:cNvPr>
          <p:cNvSpPr>
            <a:spLocks noGrp="1"/>
          </p:cNvSpPr>
          <p:nvPr>
            <p:ph type="title"/>
          </p:nvPr>
        </p:nvSpPr>
        <p:spPr/>
        <p:txBody>
          <a:bodyPr/>
          <a:lstStyle/>
          <a:p>
            <a:r>
              <a:rPr lang="en-US"/>
              <a:t>User workload Backup</a:t>
            </a:r>
          </a:p>
        </p:txBody>
      </p:sp>
      <p:sp>
        <p:nvSpPr>
          <p:cNvPr id="3" name="Text Placeholder 2">
            <a:extLst>
              <a:ext uri="{FF2B5EF4-FFF2-40B4-BE49-F238E27FC236}">
                <a16:creationId xmlns:a16="http://schemas.microsoft.com/office/drawing/2014/main" id="{B9187E8C-4AE5-456B-A0B2-897DE3AE3840}"/>
              </a:ext>
            </a:extLst>
          </p:cNvPr>
          <p:cNvSpPr>
            <a:spLocks noGrp="1"/>
          </p:cNvSpPr>
          <p:nvPr>
            <p:ph type="body" sz="quarter" idx="10"/>
          </p:nvPr>
        </p:nvSpPr>
        <p:spPr>
          <a:xfrm>
            <a:off x="274702" y="1211287"/>
            <a:ext cx="11888787" cy="4505849"/>
          </a:xfrm>
        </p:spPr>
        <p:txBody>
          <a:bodyPr/>
          <a:lstStyle/>
          <a:p>
            <a:r>
              <a:rPr lang="en-US" dirty="0"/>
              <a:t>Azure Site Recovery is not possible without an Internet connection</a:t>
            </a:r>
          </a:p>
          <a:p>
            <a:r>
              <a:rPr lang="en-US" dirty="0"/>
              <a:t>Agent-based backup software needs to be used</a:t>
            </a:r>
          </a:p>
          <a:p>
            <a:r>
              <a:rPr lang="en-US" dirty="0"/>
              <a:t>You cannot use Azure Backup Server, since it must be connected to Azure every 15 days, even if only performing local disk backups</a:t>
            </a:r>
          </a:p>
          <a:p>
            <a:r>
              <a:rPr lang="en-US" dirty="0"/>
              <a:t>Use backup solutions with an agent that runs inside the IaaS VMs</a:t>
            </a:r>
          </a:p>
        </p:txBody>
      </p:sp>
    </p:spTree>
    <p:extLst>
      <p:ext uri="{BB962C8B-B14F-4D97-AF65-F5344CB8AC3E}">
        <p14:creationId xmlns:p14="http://schemas.microsoft.com/office/powerpoint/2010/main" val="1398832533"/>
      </p:ext>
    </p:extLst>
  </p:cSld>
  <p:clrMapOvr>
    <a:masterClrMapping/>
  </p:clrMapOvr>
  <p:transition advTm="40977">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8955185" y="1058862"/>
            <a:ext cx="615851" cy="7386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7" name="Rectangle 66"/>
          <p:cNvSpPr/>
          <p:nvPr/>
        </p:nvSpPr>
        <p:spPr bwMode="auto">
          <a:xfrm>
            <a:off x="9571037" y="1058862"/>
            <a:ext cx="2688854" cy="7386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Secure connections using S2S VPN and ExpressRoute</a:t>
            </a:r>
          </a:p>
        </p:txBody>
      </p:sp>
      <p:sp>
        <p:nvSpPr>
          <p:cNvPr id="55" name="Rectangle 54"/>
          <p:cNvSpPr/>
          <p:nvPr/>
        </p:nvSpPr>
        <p:spPr bwMode="auto">
          <a:xfrm>
            <a:off x="5913437" y="2031340"/>
            <a:ext cx="2743200" cy="24565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000">
                <a:solidFill>
                  <a:schemeClr val="tx1"/>
                </a:solidFill>
              </a:rPr>
              <a:t>Azure Stack</a:t>
            </a:r>
          </a:p>
          <a:p>
            <a:pPr algn="ctr" defTabSz="932472" fontAlgn="base">
              <a:spcBef>
                <a:spcPct val="0"/>
              </a:spcBef>
              <a:spcAft>
                <a:spcPct val="0"/>
              </a:spcAft>
            </a:pPr>
            <a:r>
              <a:rPr lang="en-US" sz="2000">
                <a:solidFill>
                  <a:schemeClr val="tx1"/>
                </a:solidFill>
              </a:rPr>
              <a:t>Service Provider</a:t>
            </a:r>
          </a:p>
        </p:txBody>
      </p:sp>
      <p:sp>
        <p:nvSpPr>
          <p:cNvPr id="52" name="Rectangle 51"/>
          <p:cNvSpPr/>
          <p:nvPr/>
        </p:nvSpPr>
        <p:spPr bwMode="auto">
          <a:xfrm>
            <a:off x="2401986" y="1097210"/>
            <a:ext cx="2209800" cy="163805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chemeClr val="tx1"/>
                </a:solidFill>
              </a:rPr>
              <a:t>Public Azure</a:t>
            </a:r>
          </a:p>
        </p:txBody>
      </p:sp>
      <p:sp>
        <p:nvSpPr>
          <p:cNvPr id="51" name="Rectangle 50"/>
          <p:cNvSpPr/>
          <p:nvPr/>
        </p:nvSpPr>
        <p:spPr bwMode="auto">
          <a:xfrm>
            <a:off x="268386" y="3612594"/>
            <a:ext cx="3581400" cy="28564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000">
                <a:solidFill>
                  <a:schemeClr val="tx1"/>
                </a:solidFill>
              </a:rPr>
              <a:t>Azure Stack Customer</a:t>
            </a:r>
          </a:p>
        </p:txBody>
      </p:sp>
      <p:sp>
        <p:nvSpPr>
          <p:cNvPr id="2" name="Title 1"/>
          <p:cNvSpPr>
            <a:spLocks noGrp="1"/>
          </p:cNvSpPr>
          <p:nvPr>
            <p:ph type="title"/>
          </p:nvPr>
        </p:nvSpPr>
        <p:spPr/>
        <p:txBody>
          <a:bodyPr/>
          <a:lstStyle/>
          <a:p>
            <a:r>
              <a:rPr lang="en-US"/>
              <a:t>User IaaS VM backup/restore</a:t>
            </a:r>
          </a:p>
        </p:txBody>
      </p:sp>
      <p:sp>
        <p:nvSpPr>
          <p:cNvPr id="3" name="Freeform 94"/>
          <p:cNvSpPr>
            <a:spLocks noChangeAspect="1" noEditPoints="1"/>
          </p:cNvSpPr>
          <p:nvPr/>
        </p:nvSpPr>
        <p:spPr bwMode="auto">
          <a:xfrm>
            <a:off x="2913531" y="1590748"/>
            <a:ext cx="1219200" cy="839714"/>
          </a:xfrm>
          <a:custGeom>
            <a:avLst/>
            <a:gdLst>
              <a:gd name="T0" fmla="*/ 94 w 128"/>
              <a:gd name="T1" fmla="*/ 88 h 88"/>
              <a:gd name="T2" fmla="*/ 28 w 128"/>
              <a:gd name="T3" fmla="*/ 88 h 88"/>
              <a:gd name="T4" fmla="*/ 0 w 128"/>
              <a:gd name="T5" fmla="*/ 60 h 88"/>
              <a:gd name="T6" fmla="*/ 28 w 128"/>
              <a:gd name="T7" fmla="*/ 32 h 88"/>
              <a:gd name="T8" fmla="*/ 64 w 128"/>
              <a:gd name="T9" fmla="*/ 0 h 88"/>
              <a:gd name="T10" fmla="*/ 96 w 128"/>
              <a:gd name="T11" fmla="*/ 20 h 88"/>
              <a:gd name="T12" fmla="*/ 128 w 128"/>
              <a:gd name="T13" fmla="*/ 54 h 88"/>
              <a:gd name="T14" fmla="*/ 94 w 128"/>
              <a:gd name="T15" fmla="*/ 88 h 88"/>
              <a:gd name="T16" fmla="*/ 28 w 128"/>
              <a:gd name="T17" fmla="*/ 40 h 88"/>
              <a:gd name="T18" fmla="*/ 8 w 128"/>
              <a:gd name="T19" fmla="*/ 60 h 88"/>
              <a:gd name="T20" fmla="*/ 28 w 128"/>
              <a:gd name="T21" fmla="*/ 80 h 88"/>
              <a:gd name="T22" fmla="*/ 94 w 128"/>
              <a:gd name="T23" fmla="*/ 80 h 88"/>
              <a:gd name="T24" fmla="*/ 120 w 128"/>
              <a:gd name="T25" fmla="*/ 54 h 88"/>
              <a:gd name="T26" fmla="*/ 94 w 128"/>
              <a:gd name="T27" fmla="*/ 28 h 88"/>
              <a:gd name="T28" fmla="*/ 91 w 128"/>
              <a:gd name="T29" fmla="*/ 28 h 88"/>
              <a:gd name="T30" fmla="*/ 90 w 128"/>
              <a:gd name="T31" fmla="*/ 26 h 88"/>
              <a:gd name="T32" fmla="*/ 64 w 128"/>
              <a:gd name="T33" fmla="*/ 8 h 88"/>
              <a:gd name="T34" fmla="*/ 36 w 128"/>
              <a:gd name="T35" fmla="*/ 36 h 88"/>
              <a:gd name="T36" fmla="*/ 36 w 128"/>
              <a:gd name="T37" fmla="*/ 41 h 88"/>
              <a:gd name="T38" fmla="*/ 31 w 128"/>
              <a:gd name="T39" fmla="*/ 41 h 88"/>
              <a:gd name="T40" fmla="*/ 28 w 128"/>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94" y="88"/>
                </a:moveTo>
                <a:cubicBezTo>
                  <a:pt x="28" y="88"/>
                  <a:pt x="28" y="88"/>
                  <a:pt x="28" y="88"/>
                </a:cubicBezTo>
                <a:cubicBezTo>
                  <a:pt x="12" y="88"/>
                  <a:pt x="0" y="76"/>
                  <a:pt x="0" y="60"/>
                </a:cubicBezTo>
                <a:cubicBezTo>
                  <a:pt x="0" y="45"/>
                  <a:pt x="12" y="32"/>
                  <a:pt x="28" y="32"/>
                </a:cubicBezTo>
                <a:cubicBezTo>
                  <a:pt x="30" y="14"/>
                  <a:pt x="45" y="0"/>
                  <a:pt x="64" y="0"/>
                </a:cubicBezTo>
                <a:cubicBezTo>
                  <a:pt x="77" y="0"/>
                  <a:pt x="90" y="8"/>
                  <a:pt x="96" y="20"/>
                </a:cubicBezTo>
                <a:cubicBezTo>
                  <a:pt x="114" y="22"/>
                  <a:pt x="128" y="36"/>
                  <a:pt x="128" y="54"/>
                </a:cubicBezTo>
                <a:cubicBezTo>
                  <a:pt x="128" y="73"/>
                  <a:pt x="112" y="88"/>
                  <a:pt x="94" y="88"/>
                </a:cubicBezTo>
                <a:close/>
                <a:moveTo>
                  <a:pt x="28" y="40"/>
                </a:moveTo>
                <a:cubicBezTo>
                  <a:pt x="17" y="40"/>
                  <a:pt x="8" y="49"/>
                  <a:pt x="8" y="60"/>
                </a:cubicBezTo>
                <a:cubicBezTo>
                  <a:pt x="8" y="71"/>
                  <a:pt x="17" y="80"/>
                  <a:pt x="28" y="80"/>
                </a:cubicBezTo>
                <a:cubicBezTo>
                  <a:pt x="94" y="80"/>
                  <a:pt x="94" y="80"/>
                  <a:pt x="94" y="80"/>
                </a:cubicBezTo>
                <a:cubicBezTo>
                  <a:pt x="108" y="80"/>
                  <a:pt x="120" y="69"/>
                  <a:pt x="120" y="54"/>
                </a:cubicBezTo>
                <a:cubicBezTo>
                  <a:pt x="120" y="40"/>
                  <a:pt x="108" y="28"/>
                  <a:pt x="94" y="28"/>
                </a:cubicBezTo>
                <a:cubicBezTo>
                  <a:pt x="91" y="28"/>
                  <a:pt x="91" y="28"/>
                  <a:pt x="91" y="28"/>
                </a:cubicBezTo>
                <a:cubicBezTo>
                  <a:pt x="90" y="26"/>
                  <a:pt x="90" y="26"/>
                  <a:pt x="90" y="26"/>
                </a:cubicBezTo>
                <a:cubicBezTo>
                  <a:pt x="85" y="15"/>
                  <a:pt x="75" y="8"/>
                  <a:pt x="64" y="8"/>
                </a:cubicBezTo>
                <a:cubicBezTo>
                  <a:pt x="48" y="8"/>
                  <a:pt x="36" y="21"/>
                  <a:pt x="36" y="36"/>
                </a:cubicBezTo>
                <a:cubicBezTo>
                  <a:pt x="36" y="41"/>
                  <a:pt x="36" y="41"/>
                  <a:pt x="36" y="41"/>
                </a:cubicBezTo>
                <a:cubicBezTo>
                  <a:pt x="31" y="41"/>
                  <a:pt x="31" y="41"/>
                  <a:pt x="31" y="41"/>
                </a:cubicBezTo>
                <a:cubicBezTo>
                  <a:pt x="30" y="40"/>
                  <a:pt x="29"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143"/>
          <p:cNvSpPr>
            <a:spLocks noEditPoints="1"/>
          </p:cNvSpPr>
          <p:nvPr/>
        </p:nvSpPr>
        <p:spPr bwMode="auto">
          <a:xfrm>
            <a:off x="852014" y="4623716"/>
            <a:ext cx="356744" cy="736221"/>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94"/>
          <p:cNvSpPr>
            <a:spLocks noChangeAspect="1" noEditPoints="1"/>
          </p:cNvSpPr>
          <p:nvPr/>
        </p:nvSpPr>
        <p:spPr bwMode="auto">
          <a:xfrm>
            <a:off x="420786" y="3802062"/>
            <a:ext cx="1219200" cy="839714"/>
          </a:xfrm>
          <a:custGeom>
            <a:avLst/>
            <a:gdLst>
              <a:gd name="T0" fmla="*/ 94 w 128"/>
              <a:gd name="T1" fmla="*/ 88 h 88"/>
              <a:gd name="T2" fmla="*/ 28 w 128"/>
              <a:gd name="T3" fmla="*/ 88 h 88"/>
              <a:gd name="T4" fmla="*/ 0 w 128"/>
              <a:gd name="T5" fmla="*/ 60 h 88"/>
              <a:gd name="T6" fmla="*/ 28 w 128"/>
              <a:gd name="T7" fmla="*/ 32 h 88"/>
              <a:gd name="T8" fmla="*/ 64 w 128"/>
              <a:gd name="T9" fmla="*/ 0 h 88"/>
              <a:gd name="T10" fmla="*/ 96 w 128"/>
              <a:gd name="T11" fmla="*/ 20 h 88"/>
              <a:gd name="T12" fmla="*/ 128 w 128"/>
              <a:gd name="T13" fmla="*/ 54 h 88"/>
              <a:gd name="T14" fmla="*/ 94 w 128"/>
              <a:gd name="T15" fmla="*/ 88 h 88"/>
              <a:gd name="T16" fmla="*/ 28 w 128"/>
              <a:gd name="T17" fmla="*/ 40 h 88"/>
              <a:gd name="T18" fmla="*/ 8 w 128"/>
              <a:gd name="T19" fmla="*/ 60 h 88"/>
              <a:gd name="T20" fmla="*/ 28 w 128"/>
              <a:gd name="T21" fmla="*/ 80 h 88"/>
              <a:gd name="T22" fmla="*/ 94 w 128"/>
              <a:gd name="T23" fmla="*/ 80 h 88"/>
              <a:gd name="T24" fmla="*/ 120 w 128"/>
              <a:gd name="T25" fmla="*/ 54 h 88"/>
              <a:gd name="T26" fmla="*/ 94 w 128"/>
              <a:gd name="T27" fmla="*/ 28 h 88"/>
              <a:gd name="T28" fmla="*/ 91 w 128"/>
              <a:gd name="T29" fmla="*/ 28 h 88"/>
              <a:gd name="T30" fmla="*/ 90 w 128"/>
              <a:gd name="T31" fmla="*/ 26 h 88"/>
              <a:gd name="T32" fmla="*/ 64 w 128"/>
              <a:gd name="T33" fmla="*/ 8 h 88"/>
              <a:gd name="T34" fmla="*/ 36 w 128"/>
              <a:gd name="T35" fmla="*/ 36 h 88"/>
              <a:gd name="T36" fmla="*/ 36 w 128"/>
              <a:gd name="T37" fmla="*/ 41 h 88"/>
              <a:gd name="T38" fmla="*/ 31 w 128"/>
              <a:gd name="T39" fmla="*/ 41 h 88"/>
              <a:gd name="T40" fmla="*/ 28 w 128"/>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94" y="88"/>
                </a:moveTo>
                <a:cubicBezTo>
                  <a:pt x="28" y="88"/>
                  <a:pt x="28" y="88"/>
                  <a:pt x="28" y="88"/>
                </a:cubicBezTo>
                <a:cubicBezTo>
                  <a:pt x="12" y="88"/>
                  <a:pt x="0" y="76"/>
                  <a:pt x="0" y="60"/>
                </a:cubicBezTo>
                <a:cubicBezTo>
                  <a:pt x="0" y="45"/>
                  <a:pt x="12" y="32"/>
                  <a:pt x="28" y="32"/>
                </a:cubicBezTo>
                <a:cubicBezTo>
                  <a:pt x="30" y="14"/>
                  <a:pt x="45" y="0"/>
                  <a:pt x="64" y="0"/>
                </a:cubicBezTo>
                <a:cubicBezTo>
                  <a:pt x="77" y="0"/>
                  <a:pt x="90" y="8"/>
                  <a:pt x="96" y="20"/>
                </a:cubicBezTo>
                <a:cubicBezTo>
                  <a:pt x="114" y="22"/>
                  <a:pt x="128" y="36"/>
                  <a:pt x="128" y="54"/>
                </a:cubicBezTo>
                <a:cubicBezTo>
                  <a:pt x="128" y="73"/>
                  <a:pt x="112" y="88"/>
                  <a:pt x="94" y="88"/>
                </a:cubicBezTo>
                <a:close/>
                <a:moveTo>
                  <a:pt x="28" y="40"/>
                </a:moveTo>
                <a:cubicBezTo>
                  <a:pt x="17" y="40"/>
                  <a:pt x="8" y="49"/>
                  <a:pt x="8" y="60"/>
                </a:cubicBezTo>
                <a:cubicBezTo>
                  <a:pt x="8" y="71"/>
                  <a:pt x="17" y="80"/>
                  <a:pt x="28" y="80"/>
                </a:cubicBezTo>
                <a:cubicBezTo>
                  <a:pt x="94" y="80"/>
                  <a:pt x="94" y="80"/>
                  <a:pt x="94" y="80"/>
                </a:cubicBezTo>
                <a:cubicBezTo>
                  <a:pt x="108" y="80"/>
                  <a:pt x="120" y="69"/>
                  <a:pt x="120" y="54"/>
                </a:cubicBezTo>
                <a:cubicBezTo>
                  <a:pt x="120" y="40"/>
                  <a:pt x="108" y="28"/>
                  <a:pt x="94" y="28"/>
                </a:cubicBezTo>
                <a:cubicBezTo>
                  <a:pt x="91" y="28"/>
                  <a:pt x="91" y="28"/>
                  <a:pt x="91" y="28"/>
                </a:cubicBezTo>
                <a:cubicBezTo>
                  <a:pt x="90" y="26"/>
                  <a:pt x="90" y="26"/>
                  <a:pt x="90" y="26"/>
                </a:cubicBezTo>
                <a:cubicBezTo>
                  <a:pt x="85" y="15"/>
                  <a:pt x="75" y="8"/>
                  <a:pt x="64" y="8"/>
                </a:cubicBezTo>
                <a:cubicBezTo>
                  <a:pt x="48" y="8"/>
                  <a:pt x="36" y="21"/>
                  <a:pt x="36" y="36"/>
                </a:cubicBezTo>
                <a:cubicBezTo>
                  <a:pt x="36" y="41"/>
                  <a:pt x="36" y="41"/>
                  <a:pt x="36" y="41"/>
                </a:cubicBezTo>
                <a:cubicBezTo>
                  <a:pt x="31" y="41"/>
                  <a:pt x="31" y="41"/>
                  <a:pt x="31" y="41"/>
                </a:cubicBezTo>
                <a:cubicBezTo>
                  <a:pt x="30" y="40"/>
                  <a:pt x="29"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43"/>
          <p:cNvSpPr>
            <a:spLocks noEditPoints="1"/>
          </p:cNvSpPr>
          <p:nvPr/>
        </p:nvSpPr>
        <p:spPr bwMode="auto">
          <a:xfrm>
            <a:off x="2554386" y="5067452"/>
            <a:ext cx="356744" cy="736221"/>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30" name="Curved Connector 29"/>
          <p:cNvCxnSpPr>
            <a:cxnSpLocks/>
            <a:stCxn id="5" idx="6"/>
          </p:cNvCxnSpPr>
          <p:nvPr/>
        </p:nvCxnSpPr>
        <p:spPr>
          <a:xfrm flipV="1">
            <a:off x="1639986" y="2430462"/>
            <a:ext cx="1835051" cy="1886879"/>
          </a:xfrm>
          <a:prstGeom prst="curved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p:cNvCxnSpPr>
            <a:cxnSpLocks/>
            <a:stCxn id="5" idx="6"/>
            <a:endCxn id="6" idx="22"/>
          </p:cNvCxnSpPr>
          <p:nvPr/>
        </p:nvCxnSpPr>
        <p:spPr>
          <a:xfrm>
            <a:off x="1639986" y="4317341"/>
            <a:ext cx="1204773" cy="1262984"/>
          </a:xfrm>
          <a:prstGeom prst="curvedConnector3">
            <a:avLst>
              <a:gd name="adj1" fmla="val 124484"/>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Freeform 143"/>
          <p:cNvSpPr>
            <a:spLocks noEditPoints="1"/>
          </p:cNvSpPr>
          <p:nvPr/>
        </p:nvSpPr>
        <p:spPr bwMode="auto">
          <a:xfrm>
            <a:off x="7128520" y="3081594"/>
            <a:ext cx="356744" cy="736221"/>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94"/>
          <p:cNvSpPr>
            <a:spLocks noChangeAspect="1" noEditPoints="1"/>
          </p:cNvSpPr>
          <p:nvPr/>
        </p:nvSpPr>
        <p:spPr bwMode="auto">
          <a:xfrm>
            <a:off x="6697292" y="2259940"/>
            <a:ext cx="1219200" cy="839714"/>
          </a:xfrm>
          <a:custGeom>
            <a:avLst/>
            <a:gdLst>
              <a:gd name="T0" fmla="*/ 94 w 128"/>
              <a:gd name="T1" fmla="*/ 88 h 88"/>
              <a:gd name="T2" fmla="*/ 28 w 128"/>
              <a:gd name="T3" fmla="*/ 88 h 88"/>
              <a:gd name="T4" fmla="*/ 0 w 128"/>
              <a:gd name="T5" fmla="*/ 60 h 88"/>
              <a:gd name="T6" fmla="*/ 28 w 128"/>
              <a:gd name="T7" fmla="*/ 32 h 88"/>
              <a:gd name="T8" fmla="*/ 64 w 128"/>
              <a:gd name="T9" fmla="*/ 0 h 88"/>
              <a:gd name="T10" fmla="*/ 96 w 128"/>
              <a:gd name="T11" fmla="*/ 20 h 88"/>
              <a:gd name="T12" fmla="*/ 128 w 128"/>
              <a:gd name="T13" fmla="*/ 54 h 88"/>
              <a:gd name="T14" fmla="*/ 94 w 128"/>
              <a:gd name="T15" fmla="*/ 88 h 88"/>
              <a:gd name="T16" fmla="*/ 28 w 128"/>
              <a:gd name="T17" fmla="*/ 40 h 88"/>
              <a:gd name="T18" fmla="*/ 8 w 128"/>
              <a:gd name="T19" fmla="*/ 60 h 88"/>
              <a:gd name="T20" fmla="*/ 28 w 128"/>
              <a:gd name="T21" fmla="*/ 80 h 88"/>
              <a:gd name="T22" fmla="*/ 94 w 128"/>
              <a:gd name="T23" fmla="*/ 80 h 88"/>
              <a:gd name="T24" fmla="*/ 120 w 128"/>
              <a:gd name="T25" fmla="*/ 54 h 88"/>
              <a:gd name="T26" fmla="*/ 94 w 128"/>
              <a:gd name="T27" fmla="*/ 28 h 88"/>
              <a:gd name="T28" fmla="*/ 91 w 128"/>
              <a:gd name="T29" fmla="*/ 28 h 88"/>
              <a:gd name="T30" fmla="*/ 90 w 128"/>
              <a:gd name="T31" fmla="*/ 26 h 88"/>
              <a:gd name="T32" fmla="*/ 64 w 128"/>
              <a:gd name="T33" fmla="*/ 8 h 88"/>
              <a:gd name="T34" fmla="*/ 36 w 128"/>
              <a:gd name="T35" fmla="*/ 36 h 88"/>
              <a:gd name="T36" fmla="*/ 36 w 128"/>
              <a:gd name="T37" fmla="*/ 41 h 88"/>
              <a:gd name="T38" fmla="*/ 31 w 128"/>
              <a:gd name="T39" fmla="*/ 41 h 88"/>
              <a:gd name="T40" fmla="*/ 28 w 128"/>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94" y="88"/>
                </a:moveTo>
                <a:cubicBezTo>
                  <a:pt x="28" y="88"/>
                  <a:pt x="28" y="88"/>
                  <a:pt x="28" y="88"/>
                </a:cubicBezTo>
                <a:cubicBezTo>
                  <a:pt x="12" y="88"/>
                  <a:pt x="0" y="76"/>
                  <a:pt x="0" y="60"/>
                </a:cubicBezTo>
                <a:cubicBezTo>
                  <a:pt x="0" y="45"/>
                  <a:pt x="12" y="32"/>
                  <a:pt x="28" y="32"/>
                </a:cubicBezTo>
                <a:cubicBezTo>
                  <a:pt x="30" y="14"/>
                  <a:pt x="45" y="0"/>
                  <a:pt x="64" y="0"/>
                </a:cubicBezTo>
                <a:cubicBezTo>
                  <a:pt x="77" y="0"/>
                  <a:pt x="90" y="8"/>
                  <a:pt x="96" y="20"/>
                </a:cubicBezTo>
                <a:cubicBezTo>
                  <a:pt x="114" y="22"/>
                  <a:pt x="128" y="36"/>
                  <a:pt x="128" y="54"/>
                </a:cubicBezTo>
                <a:cubicBezTo>
                  <a:pt x="128" y="73"/>
                  <a:pt x="112" y="88"/>
                  <a:pt x="94" y="88"/>
                </a:cubicBezTo>
                <a:close/>
                <a:moveTo>
                  <a:pt x="28" y="40"/>
                </a:moveTo>
                <a:cubicBezTo>
                  <a:pt x="17" y="40"/>
                  <a:pt x="8" y="49"/>
                  <a:pt x="8" y="60"/>
                </a:cubicBezTo>
                <a:cubicBezTo>
                  <a:pt x="8" y="71"/>
                  <a:pt x="17" y="80"/>
                  <a:pt x="28" y="80"/>
                </a:cubicBezTo>
                <a:cubicBezTo>
                  <a:pt x="94" y="80"/>
                  <a:pt x="94" y="80"/>
                  <a:pt x="94" y="80"/>
                </a:cubicBezTo>
                <a:cubicBezTo>
                  <a:pt x="108" y="80"/>
                  <a:pt x="120" y="69"/>
                  <a:pt x="120" y="54"/>
                </a:cubicBezTo>
                <a:cubicBezTo>
                  <a:pt x="120" y="40"/>
                  <a:pt x="108" y="28"/>
                  <a:pt x="94" y="28"/>
                </a:cubicBezTo>
                <a:cubicBezTo>
                  <a:pt x="91" y="28"/>
                  <a:pt x="91" y="28"/>
                  <a:pt x="91" y="28"/>
                </a:cubicBezTo>
                <a:cubicBezTo>
                  <a:pt x="90" y="26"/>
                  <a:pt x="90" y="26"/>
                  <a:pt x="90" y="26"/>
                </a:cubicBezTo>
                <a:cubicBezTo>
                  <a:pt x="85" y="15"/>
                  <a:pt x="75" y="8"/>
                  <a:pt x="64" y="8"/>
                </a:cubicBezTo>
                <a:cubicBezTo>
                  <a:pt x="48" y="8"/>
                  <a:pt x="36" y="21"/>
                  <a:pt x="36" y="36"/>
                </a:cubicBezTo>
                <a:cubicBezTo>
                  <a:pt x="36" y="41"/>
                  <a:pt x="36" y="41"/>
                  <a:pt x="36" y="41"/>
                </a:cubicBezTo>
                <a:cubicBezTo>
                  <a:pt x="31" y="41"/>
                  <a:pt x="31" y="41"/>
                  <a:pt x="31" y="41"/>
                </a:cubicBezTo>
                <a:cubicBezTo>
                  <a:pt x="30" y="40"/>
                  <a:pt x="29"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6" name="Curved Connector 45"/>
          <p:cNvCxnSpPr>
            <a:stCxn id="5" idx="6"/>
            <a:endCxn id="44" idx="2"/>
          </p:cNvCxnSpPr>
          <p:nvPr/>
        </p:nvCxnSpPr>
        <p:spPr>
          <a:xfrm flipV="1">
            <a:off x="1639986" y="2832472"/>
            <a:ext cx="5057306" cy="1484869"/>
          </a:xfrm>
          <a:prstGeom prst="curvedConnector3">
            <a:avLst>
              <a:gd name="adj1" fmla="val 74386"/>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5909272" y="5187152"/>
            <a:ext cx="2743200" cy="167980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000">
                <a:solidFill>
                  <a:schemeClr val="tx1"/>
                </a:solidFill>
              </a:rPr>
              <a:t>Service Provider</a:t>
            </a:r>
          </a:p>
        </p:txBody>
      </p:sp>
      <p:sp>
        <p:nvSpPr>
          <p:cNvPr id="60" name="Freeform 143"/>
          <p:cNvSpPr>
            <a:spLocks noEditPoints="1"/>
          </p:cNvSpPr>
          <p:nvPr/>
        </p:nvSpPr>
        <p:spPr bwMode="auto">
          <a:xfrm>
            <a:off x="7122269" y="5617718"/>
            <a:ext cx="356744" cy="736221"/>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65" name="Curved Connector 64"/>
          <p:cNvCxnSpPr>
            <a:cxnSpLocks/>
            <a:stCxn id="5" idx="6"/>
          </p:cNvCxnSpPr>
          <p:nvPr/>
        </p:nvCxnSpPr>
        <p:spPr>
          <a:xfrm>
            <a:off x="1639986" y="4317341"/>
            <a:ext cx="5482283" cy="1697861"/>
          </a:xfrm>
          <a:prstGeom prst="curved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Freeform 40"/>
          <p:cNvSpPr>
            <a:spLocks noEditPoints="1"/>
          </p:cNvSpPr>
          <p:nvPr/>
        </p:nvSpPr>
        <p:spPr bwMode="auto">
          <a:xfrm>
            <a:off x="9306304" y="1513034"/>
            <a:ext cx="164591" cy="219696"/>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p:nvSpPr>
        <p:spPr bwMode="auto">
          <a:xfrm>
            <a:off x="9035550" y="1195713"/>
            <a:ext cx="353050" cy="353050"/>
          </a:xfrm>
          <a:custGeom>
            <a:avLst/>
            <a:gdLst>
              <a:gd name="T0" fmla="*/ 96 w 120"/>
              <a:gd name="T1" fmla="*/ 120 h 120"/>
              <a:gd name="T2" fmla="*/ 120 w 120"/>
              <a:gd name="T3" fmla="*/ 96 h 120"/>
              <a:gd name="T4" fmla="*/ 120 w 120"/>
              <a:gd name="T5" fmla="*/ 104 h 120"/>
              <a:gd name="T6" fmla="*/ 104 w 120"/>
              <a:gd name="T7" fmla="*/ 120 h 120"/>
              <a:gd name="T8" fmla="*/ 96 w 120"/>
              <a:gd name="T9" fmla="*/ 120 h 120"/>
              <a:gd name="T10" fmla="*/ 120 w 120"/>
              <a:gd name="T11" fmla="*/ 72 h 120"/>
              <a:gd name="T12" fmla="*/ 72 w 120"/>
              <a:gd name="T13" fmla="*/ 120 h 120"/>
              <a:gd name="T14" fmla="*/ 80 w 120"/>
              <a:gd name="T15" fmla="*/ 120 h 120"/>
              <a:gd name="T16" fmla="*/ 120 w 120"/>
              <a:gd name="T17" fmla="*/ 80 h 120"/>
              <a:gd name="T18" fmla="*/ 120 w 120"/>
              <a:gd name="T19" fmla="*/ 72 h 120"/>
              <a:gd name="T20" fmla="*/ 120 w 120"/>
              <a:gd name="T21" fmla="*/ 48 h 120"/>
              <a:gd name="T22" fmla="*/ 48 w 120"/>
              <a:gd name="T23" fmla="*/ 120 h 120"/>
              <a:gd name="T24" fmla="*/ 56 w 120"/>
              <a:gd name="T25" fmla="*/ 120 h 120"/>
              <a:gd name="T26" fmla="*/ 120 w 120"/>
              <a:gd name="T27" fmla="*/ 56 h 120"/>
              <a:gd name="T28" fmla="*/ 120 w 120"/>
              <a:gd name="T29" fmla="*/ 48 h 120"/>
              <a:gd name="T30" fmla="*/ 120 w 120"/>
              <a:gd name="T31" fmla="*/ 24 h 120"/>
              <a:gd name="T32" fmla="*/ 24 w 120"/>
              <a:gd name="T33" fmla="*/ 120 h 120"/>
              <a:gd name="T34" fmla="*/ 32 w 120"/>
              <a:gd name="T35" fmla="*/ 120 h 120"/>
              <a:gd name="T36" fmla="*/ 120 w 120"/>
              <a:gd name="T37" fmla="*/ 32 h 120"/>
              <a:gd name="T38" fmla="*/ 120 w 120"/>
              <a:gd name="T39" fmla="*/ 24 h 120"/>
              <a:gd name="T40" fmla="*/ 120 w 120"/>
              <a:gd name="T41" fmla="*/ 0 h 120"/>
              <a:gd name="T42" fmla="*/ 0 w 120"/>
              <a:gd name="T43" fmla="*/ 120 h 120"/>
              <a:gd name="T44" fmla="*/ 8 w 120"/>
              <a:gd name="T45" fmla="*/ 120 h 120"/>
              <a:gd name="T46" fmla="*/ 120 w 120"/>
              <a:gd name="T47" fmla="*/ 8 h 120"/>
              <a:gd name="T48" fmla="*/ 120 w 120"/>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20">
                <a:moveTo>
                  <a:pt x="96" y="120"/>
                </a:moveTo>
                <a:cubicBezTo>
                  <a:pt x="96" y="106"/>
                  <a:pt x="107" y="96"/>
                  <a:pt x="120" y="96"/>
                </a:cubicBezTo>
                <a:cubicBezTo>
                  <a:pt x="120" y="104"/>
                  <a:pt x="120" y="104"/>
                  <a:pt x="120" y="104"/>
                </a:cubicBezTo>
                <a:cubicBezTo>
                  <a:pt x="112" y="104"/>
                  <a:pt x="104" y="111"/>
                  <a:pt x="104" y="120"/>
                </a:cubicBezTo>
                <a:lnTo>
                  <a:pt x="96" y="120"/>
                </a:lnTo>
                <a:close/>
                <a:moveTo>
                  <a:pt x="120" y="72"/>
                </a:moveTo>
                <a:cubicBezTo>
                  <a:pt x="94" y="72"/>
                  <a:pt x="72" y="93"/>
                  <a:pt x="72" y="120"/>
                </a:cubicBezTo>
                <a:cubicBezTo>
                  <a:pt x="80" y="120"/>
                  <a:pt x="80" y="120"/>
                  <a:pt x="80" y="120"/>
                </a:cubicBezTo>
                <a:cubicBezTo>
                  <a:pt x="80" y="98"/>
                  <a:pt x="98" y="80"/>
                  <a:pt x="120" y="80"/>
                </a:cubicBezTo>
                <a:lnTo>
                  <a:pt x="120" y="72"/>
                </a:lnTo>
                <a:close/>
                <a:moveTo>
                  <a:pt x="120" y="48"/>
                </a:moveTo>
                <a:cubicBezTo>
                  <a:pt x="81" y="48"/>
                  <a:pt x="48" y="80"/>
                  <a:pt x="48" y="120"/>
                </a:cubicBezTo>
                <a:cubicBezTo>
                  <a:pt x="56" y="120"/>
                  <a:pt x="56" y="120"/>
                  <a:pt x="56" y="120"/>
                </a:cubicBezTo>
                <a:cubicBezTo>
                  <a:pt x="56" y="84"/>
                  <a:pt x="85" y="56"/>
                  <a:pt x="120" y="56"/>
                </a:cubicBezTo>
                <a:lnTo>
                  <a:pt x="120" y="48"/>
                </a:lnTo>
                <a:close/>
                <a:moveTo>
                  <a:pt x="120" y="24"/>
                </a:moveTo>
                <a:cubicBezTo>
                  <a:pt x="67" y="24"/>
                  <a:pt x="24" y="67"/>
                  <a:pt x="24" y="120"/>
                </a:cubicBezTo>
                <a:cubicBezTo>
                  <a:pt x="32" y="120"/>
                  <a:pt x="32" y="120"/>
                  <a:pt x="32" y="120"/>
                </a:cubicBezTo>
                <a:cubicBezTo>
                  <a:pt x="32" y="71"/>
                  <a:pt x="72" y="32"/>
                  <a:pt x="120" y="32"/>
                </a:cubicBezTo>
                <a:lnTo>
                  <a:pt x="120" y="24"/>
                </a:lnTo>
                <a:close/>
                <a:moveTo>
                  <a:pt x="120" y="0"/>
                </a:moveTo>
                <a:cubicBezTo>
                  <a:pt x="54" y="0"/>
                  <a:pt x="0" y="53"/>
                  <a:pt x="0" y="120"/>
                </a:cubicBezTo>
                <a:cubicBezTo>
                  <a:pt x="8" y="120"/>
                  <a:pt x="8" y="120"/>
                  <a:pt x="8" y="120"/>
                </a:cubicBezTo>
                <a:cubicBezTo>
                  <a:pt x="8" y="58"/>
                  <a:pt x="59" y="8"/>
                  <a:pt x="120" y="8"/>
                </a:cubicBezTo>
                <a:lnTo>
                  <a:pt x="12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Rectangle 68"/>
          <p:cNvSpPr/>
          <p:nvPr/>
        </p:nvSpPr>
        <p:spPr bwMode="auto">
          <a:xfrm>
            <a:off x="8955185" y="2011049"/>
            <a:ext cx="615851" cy="7386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0" name="Rectangle 69"/>
          <p:cNvSpPr/>
          <p:nvPr/>
        </p:nvSpPr>
        <p:spPr bwMode="auto">
          <a:xfrm>
            <a:off x="9571037" y="2011049"/>
            <a:ext cx="2688854" cy="7386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Use existing products on-</a:t>
            </a:r>
            <a:r>
              <a:rPr lang="en-US" sz="1600" err="1">
                <a:gradFill>
                  <a:gsLst>
                    <a:gs pos="0">
                      <a:srgbClr val="FFFFFF"/>
                    </a:gs>
                    <a:gs pos="100000">
                      <a:srgbClr val="FFFFFF"/>
                    </a:gs>
                  </a:gsLst>
                  <a:lin ang="5400000" scaled="0"/>
                </a:gradFill>
              </a:rPr>
              <a:t>prem</a:t>
            </a:r>
            <a:r>
              <a:rPr lang="en-US" sz="1600">
                <a:gradFill>
                  <a:gsLst>
                    <a:gs pos="0">
                      <a:srgbClr val="FFFFFF"/>
                    </a:gs>
                    <a:gs pos="100000">
                      <a:srgbClr val="FFFFFF"/>
                    </a:gs>
                  </a:gsLst>
                  <a:lin ang="5400000" scaled="0"/>
                </a:gradFill>
              </a:rPr>
              <a:t> or remote</a:t>
            </a:r>
          </a:p>
        </p:txBody>
      </p:sp>
      <p:sp>
        <p:nvSpPr>
          <p:cNvPr id="73" name="Freeform 143"/>
          <p:cNvSpPr>
            <a:spLocks noEditPoints="1"/>
          </p:cNvSpPr>
          <p:nvPr/>
        </p:nvSpPr>
        <p:spPr bwMode="auto">
          <a:xfrm>
            <a:off x="9156289" y="2159188"/>
            <a:ext cx="235839" cy="486706"/>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Rectangle 73"/>
          <p:cNvSpPr/>
          <p:nvPr/>
        </p:nvSpPr>
        <p:spPr bwMode="auto">
          <a:xfrm>
            <a:off x="8955185" y="2963236"/>
            <a:ext cx="615851" cy="7386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5" name="Rectangle 74"/>
          <p:cNvSpPr/>
          <p:nvPr/>
        </p:nvSpPr>
        <p:spPr bwMode="auto">
          <a:xfrm>
            <a:off x="9571037" y="2963236"/>
            <a:ext cx="2688854" cy="7386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Tenant driven workflows</a:t>
            </a:r>
          </a:p>
        </p:txBody>
      </p:sp>
      <p:sp>
        <p:nvSpPr>
          <p:cNvPr id="77" name="Freeform 24"/>
          <p:cNvSpPr>
            <a:spLocks noEditPoints="1"/>
          </p:cNvSpPr>
          <p:nvPr/>
        </p:nvSpPr>
        <p:spPr bwMode="auto">
          <a:xfrm>
            <a:off x="9072622" y="3193489"/>
            <a:ext cx="381000" cy="31035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Rectangle 78"/>
          <p:cNvSpPr/>
          <p:nvPr/>
        </p:nvSpPr>
        <p:spPr bwMode="auto">
          <a:xfrm>
            <a:off x="8955185" y="3912384"/>
            <a:ext cx="615851" cy="7386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0" name="Rectangle 79"/>
          <p:cNvSpPr/>
          <p:nvPr/>
        </p:nvSpPr>
        <p:spPr bwMode="auto">
          <a:xfrm>
            <a:off x="9571037" y="3912384"/>
            <a:ext cx="2688854" cy="7386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Application, file/folder, and page-blob snapshot level snapshot </a:t>
            </a:r>
          </a:p>
        </p:txBody>
      </p:sp>
      <p:sp>
        <p:nvSpPr>
          <p:cNvPr id="78" name="Freeform 77"/>
          <p:cNvSpPr>
            <a:spLocks noEditPoints="1"/>
          </p:cNvSpPr>
          <p:nvPr/>
        </p:nvSpPr>
        <p:spPr bwMode="auto">
          <a:xfrm>
            <a:off x="9118271" y="4172637"/>
            <a:ext cx="382547" cy="272836"/>
          </a:xfrm>
          <a:custGeom>
            <a:avLst/>
            <a:gdLst>
              <a:gd name="T0" fmla="*/ 12 w 112"/>
              <a:gd name="T1" fmla="*/ 0 h 80"/>
              <a:gd name="T2" fmla="*/ 0 w 112"/>
              <a:gd name="T3" fmla="*/ 12 h 80"/>
              <a:gd name="T4" fmla="*/ 0 w 112"/>
              <a:gd name="T5" fmla="*/ 68 h 80"/>
              <a:gd name="T6" fmla="*/ 12 w 112"/>
              <a:gd name="T7" fmla="*/ 80 h 80"/>
              <a:gd name="T8" fmla="*/ 100 w 112"/>
              <a:gd name="T9" fmla="*/ 80 h 80"/>
              <a:gd name="T10" fmla="*/ 112 w 112"/>
              <a:gd name="T11" fmla="*/ 68 h 80"/>
              <a:gd name="T12" fmla="*/ 112 w 112"/>
              <a:gd name="T13" fmla="*/ 12 h 80"/>
              <a:gd name="T14" fmla="*/ 100 w 112"/>
              <a:gd name="T15" fmla="*/ 0 h 80"/>
              <a:gd name="T16" fmla="*/ 12 w 112"/>
              <a:gd name="T17" fmla="*/ 0 h 80"/>
              <a:gd name="T18" fmla="*/ 104 w 112"/>
              <a:gd name="T19" fmla="*/ 68 h 80"/>
              <a:gd name="T20" fmla="*/ 100 w 112"/>
              <a:gd name="T21" fmla="*/ 72 h 80"/>
              <a:gd name="T22" fmla="*/ 12 w 112"/>
              <a:gd name="T23" fmla="*/ 72 h 80"/>
              <a:gd name="T24" fmla="*/ 8 w 112"/>
              <a:gd name="T25" fmla="*/ 68 h 80"/>
              <a:gd name="T26" fmla="*/ 8 w 112"/>
              <a:gd name="T27" fmla="*/ 24 h 80"/>
              <a:gd name="T28" fmla="*/ 104 w 112"/>
              <a:gd name="T29" fmla="*/ 24 h 80"/>
              <a:gd name="T30" fmla="*/ 104 w 112"/>
              <a:gd name="T31" fmla="*/ 68 h 80"/>
              <a:gd name="T32" fmla="*/ 104 w 112"/>
              <a:gd name="T33" fmla="*/ 12 h 80"/>
              <a:gd name="T34" fmla="*/ 104 w 112"/>
              <a:gd name="T35" fmla="*/ 16 h 80"/>
              <a:gd name="T36" fmla="*/ 8 w 112"/>
              <a:gd name="T37" fmla="*/ 16 h 80"/>
              <a:gd name="T38" fmla="*/ 8 w 112"/>
              <a:gd name="T39" fmla="*/ 12 h 80"/>
              <a:gd name="T40" fmla="*/ 12 w 112"/>
              <a:gd name="T41" fmla="*/ 8 h 80"/>
              <a:gd name="T42" fmla="*/ 100 w 112"/>
              <a:gd name="T43" fmla="*/ 8 h 80"/>
              <a:gd name="T44" fmla="*/ 104 w 112"/>
              <a:gd name="T45"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80">
                <a:moveTo>
                  <a:pt x="12" y="0"/>
                </a:moveTo>
                <a:cubicBezTo>
                  <a:pt x="5" y="0"/>
                  <a:pt x="0" y="6"/>
                  <a:pt x="0" y="12"/>
                </a:cubicBezTo>
                <a:cubicBezTo>
                  <a:pt x="0" y="68"/>
                  <a:pt x="0" y="68"/>
                  <a:pt x="0" y="68"/>
                </a:cubicBezTo>
                <a:cubicBezTo>
                  <a:pt x="0" y="75"/>
                  <a:pt x="5" y="80"/>
                  <a:pt x="12" y="80"/>
                </a:cubicBezTo>
                <a:cubicBezTo>
                  <a:pt x="100" y="80"/>
                  <a:pt x="100" y="80"/>
                  <a:pt x="100" y="80"/>
                </a:cubicBezTo>
                <a:cubicBezTo>
                  <a:pt x="106" y="80"/>
                  <a:pt x="112" y="75"/>
                  <a:pt x="112" y="68"/>
                </a:cubicBezTo>
                <a:cubicBezTo>
                  <a:pt x="112" y="12"/>
                  <a:pt x="112" y="12"/>
                  <a:pt x="112" y="12"/>
                </a:cubicBezTo>
                <a:cubicBezTo>
                  <a:pt x="112" y="6"/>
                  <a:pt x="106" y="0"/>
                  <a:pt x="100" y="0"/>
                </a:cubicBezTo>
                <a:lnTo>
                  <a:pt x="12" y="0"/>
                </a:lnTo>
                <a:close/>
                <a:moveTo>
                  <a:pt x="104" y="68"/>
                </a:moveTo>
                <a:cubicBezTo>
                  <a:pt x="104" y="70"/>
                  <a:pt x="102" y="72"/>
                  <a:pt x="100" y="72"/>
                </a:cubicBezTo>
                <a:cubicBezTo>
                  <a:pt x="12" y="72"/>
                  <a:pt x="12" y="72"/>
                  <a:pt x="12" y="72"/>
                </a:cubicBezTo>
                <a:cubicBezTo>
                  <a:pt x="10" y="72"/>
                  <a:pt x="8" y="70"/>
                  <a:pt x="8" y="68"/>
                </a:cubicBezTo>
                <a:cubicBezTo>
                  <a:pt x="8" y="24"/>
                  <a:pt x="8" y="24"/>
                  <a:pt x="8" y="24"/>
                </a:cubicBezTo>
                <a:cubicBezTo>
                  <a:pt x="104" y="24"/>
                  <a:pt x="104" y="24"/>
                  <a:pt x="104" y="24"/>
                </a:cubicBezTo>
                <a:lnTo>
                  <a:pt x="104" y="68"/>
                </a:lnTo>
                <a:close/>
                <a:moveTo>
                  <a:pt x="104" y="12"/>
                </a:moveTo>
                <a:cubicBezTo>
                  <a:pt x="104" y="16"/>
                  <a:pt x="104" y="16"/>
                  <a:pt x="104" y="16"/>
                </a:cubicBezTo>
                <a:cubicBezTo>
                  <a:pt x="8" y="16"/>
                  <a:pt x="8" y="16"/>
                  <a:pt x="8" y="16"/>
                </a:cubicBezTo>
                <a:cubicBezTo>
                  <a:pt x="8" y="12"/>
                  <a:pt x="8" y="12"/>
                  <a:pt x="8" y="12"/>
                </a:cubicBezTo>
                <a:cubicBezTo>
                  <a:pt x="8" y="10"/>
                  <a:pt x="10" y="8"/>
                  <a:pt x="12" y="8"/>
                </a:cubicBezTo>
                <a:cubicBezTo>
                  <a:pt x="100" y="8"/>
                  <a:pt x="100" y="8"/>
                  <a:pt x="100" y="8"/>
                </a:cubicBezTo>
                <a:cubicBezTo>
                  <a:pt x="102" y="8"/>
                  <a:pt x="104" y="10"/>
                  <a:pt x="104" y="12"/>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Rectangle 82"/>
          <p:cNvSpPr/>
          <p:nvPr/>
        </p:nvSpPr>
        <p:spPr bwMode="auto">
          <a:xfrm>
            <a:off x="8949909" y="4861265"/>
            <a:ext cx="615851" cy="7386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4" name="Rectangle 83"/>
          <p:cNvSpPr/>
          <p:nvPr/>
        </p:nvSpPr>
        <p:spPr bwMode="auto">
          <a:xfrm>
            <a:off x="9565761" y="4861265"/>
            <a:ext cx="2688854" cy="7386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Support for Microsoft and 3</a:t>
            </a:r>
            <a:r>
              <a:rPr lang="en-US" sz="1600" baseline="30000">
                <a:gradFill>
                  <a:gsLst>
                    <a:gs pos="0">
                      <a:srgbClr val="FFFFFF"/>
                    </a:gs>
                    <a:gs pos="100000">
                      <a:srgbClr val="FFFFFF"/>
                    </a:gs>
                  </a:gsLst>
                  <a:lin ang="5400000" scaled="0"/>
                </a:gradFill>
              </a:rPr>
              <a:t>rd</a:t>
            </a:r>
            <a:r>
              <a:rPr lang="en-US" sz="1600">
                <a:gradFill>
                  <a:gsLst>
                    <a:gs pos="0">
                      <a:srgbClr val="FFFFFF"/>
                    </a:gs>
                    <a:gs pos="100000">
                      <a:srgbClr val="FFFFFF"/>
                    </a:gs>
                  </a:gsLst>
                  <a:lin ang="5400000" scaled="0"/>
                </a:gradFill>
              </a:rPr>
              <a:t> party products</a:t>
            </a:r>
          </a:p>
        </p:txBody>
      </p:sp>
      <p:sp>
        <p:nvSpPr>
          <p:cNvPr id="82" name="Freeform 33"/>
          <p:cNvSpPr>
            <a:spLocks noEditPoints="1"/>
          </p:cNvSpPr>
          <p:nvPr/>
        </p:nvSpPr>
        <p:spPr bwMode="auto">
          <a:xfrm>
            <a:off x="9018711" y="5125818"/>
            <a:ext cx="547049" cy="345134"/>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TextBox 40"/>
          <p:cNvSpPr txBox="1"/>
          <p:nvPr/>
        </p:nvSpPr>
        <p:spPr>
          <a:xfrm>
            <a:off x="2370047" y="3115192"/>
            <a:ext cx="3352800" cy="1292662"/>
          </a:xfrm>
          <a:prstGeom prst="rect">
            <a:avLst/>
          </a:prstGeom>
          <a:solidFill>
            <a:schemeClr val="accent5">
              <a:lumMod val="40000"/>
              <a:lumOff val="60000"/>
              <a:alpha val="82000"/>
            </a:schemeClr>
          </a:solidFill>
          <a:ln w="28575">
            <a:solidFill>
              <a:schemeClr val="accent5"/>
            </a:solidFill>
          </a:ln>
        </p:spPr>
        <p:txBody>
          <a:bodyPr wrap="square" lIns="182880" tIns="146304" rIns="182880" bIns="146304" rtlCol="0">
            <a:noAutofit/>
          </a:bodyPr>
          <a:lstStyle>
            <a:defPPr>
              <a:defRPr lang="en-US"/>
            </a:defPPr>
            <a:lvl1pPr>
              <a:lnSpc>
                <a:spcPct val="90000"/>
              </a:lnSpc>
              <a:spcAft>
                <a:spcPts val="600"/>
              </a:spcAft>
              <a:defRPr sz="2400"/>
            </a:lvl1pPr>
          </a:lstStyle>
          <a:p>
            <a:r>
              <a:rPr lang="en-US"/>
              <a:t>Existing backup tools can target several backup targets…</a:t>
            </a:r>
          </a:p>
        </p:txBody>
      </p:sp>
      <p:pic>
        <p:nvPicPr>
          <p:cNvPr id="8" name="Graphic 7" descr="Sad face with solid fill">
            <a:extLst>
              <a:ext uri="{FF2B5EF4-FFF2-40B4-BE49-F238E27FC236}">
                <a16:creationId xmlns:a16="http://schemas.microsoft.com/office/drawing/2014/main" id="{D3053873-B6C2-4916-B8FA-545045297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5934" y="1285792"/>
            <a:ext cx="914400" cy="914400"/>
          </a:xfrm>
          <a:prstGeom prst="rect">
            <a:avLst/>
          </a:prstGeom>
        </p:spPr>
      </p:pic>
      <p:pic>
        <p:nvPicPr>
          <p:cNvPr id="37" name="Graphic 36" descr="Sad face with solid fill">
            <a:extLst>
              <a:ext uri="{FF2B5EF4-FFF2-40B4-BE49-F238E27FC236}">
                <a16:creationId xmlns:a16="http://schemas.microsoft.com/office/drawing/2014/main" id="{6095F090-5AB9-4B71-9DCA-E4A31E1A3D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0560" y="2871054"/>
            <a:ext cx="914400" cy="914400"/>
          </a:xfrm>
          <a:prstGeom prst="rect">
            <a:avLst/>
          </a:prstGeom>
        </p:spPr>
      </p:pic>
      <p:pic>
        <p:nvPicPr>
          <p:cNvPr id="38" name="Graphic 37" descr="Sad face with solid fill">
            <a:extLst>
              <a:ext uri="{FF2B5EF4-FFF2-40B4-BE49-F238E27FC236}">
                <a16:creationId xmlns:a16="http://schemas.microsoft.com/office/drawing/2014/main" id="{988F3062-375E-4EBF-A39D-519E830A84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7111" y="5366460"/>
            <a:ext cx="914400" cy="914400"/>
          </a:xfrm>
          <a:prstGeom prst="rect">
            <a:avLst/>
          </a:prstGeom>
        </p:spPr>
      </p:pic>
      <p:pic>
        <p:nvPicPr>
          <p:cNvPr id="11" name="Graphic 10" descr="Smiling face with solid fill">
            <a:extLst>
              <a:ext uri="{FF2B5EF4-FFF2-40B4-BE49-F238E27FC236}">
                <a16:creationId xmlns:a16="http://schemas.microsoft.com/office/drawing/2014/main" id="{619D138B-8F92-4C74-B46B-BDC3D881AF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6854" y="4655401"/>
            <a:ext cx="914400" cy="914400"/>
          </a:xfrm>
          <a:prstGeom prst="rect">
            <a:avLst/>
          </a:prstGeom>
        </p:spPr>
      </p:pic>
    </p:spTree>
    <p:extLst>
      <p:ext uri="{BB962C8B-B14F-4D97-AF65-F5344CB8AC3E}">
        <p14:creationId xmlns:p14="http://schemas.microsoft.com/office/powerpoint/2010/main" val="3155531454"/>
      </p:ext>
    </p:extLst>
  </p:cSld>
  <p:clrMapOvr>
    <a:masterClrMapping/>
  </p:clrMapOvr>
  <p:transition advTm="1932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anim calcmode="lin" valueType="num">
                                      <p:cBhvr>
                                        <p:cTn id="26" dur="1000" fill="hold"/>
                                        <p:tgtEl>
                                          <p:spTgt spid="38"/>
                                        </p:tgtEl>
                                        <p:attrNameLst>
                                          <p:attrName>ppt_x</p:attrName>
                                        </p:attrNameLst>
                                      </p:cBhvr>
                                      <p:tavLst>
                                        <p:tav tm="0">
                                          <p:val>
                                            <p:strVal val="#ppt_x"/>
                                          </p:val>
                                        </p:tav>
                                        <p:tav tm="100000">
                                          <p:val>
                                            <p:strVal val="#ppt_x"/>
                                          </p:val>
                                        </p:tav>
                                      </p:tavLst>
                                    </p:anim>
                                    <p:anim calcmode="lin" valueType="num">
                                      <p:cBhvr>
                                        <p:cTn id="27" dur="1000" fill="hold"/>
                                        <p:tgtEl>
                                          <p:spTgt spid="3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Disconnected Support Scenarios</a:t>
            </a:r>
          </a:p>
        </p:txBody>
      </p:sp>
      <p:sp>
        <p:nvSpPr>
          <p:cNvPr id="3" name="TextBox 2"/>
          <p:cNvSpPr txBox="1"/>
          <p:nvPr/>
        </p:nvSpPr>
        <p:spPr>
          <a:xfrm>
            <a:off x="235602" y="4945062"/>
            <a:ext cx="10819896" cy="1015578"/>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Troubleshooting a disconnected Stack</a:t>
            </a:r>
          </a:p>
        </p:txBody>
      </p:sp>
    </p:spTree>
    <p:extLst>
      <p:ext uri="{BB962C8B-B14F-4D97-AF65-F5344CB8AC3E}">
        <p14:creationId xmlns:p14="http://schemas.microsoft.com/office/powerpoint/2010/main" val="904578965"/>
      </p:ext>
    </p:extLst>
  </p:cSld>
  <p:clrMapOvr>
    <a:masterClrMapping/>
  </p:clrMapOvr>
  <p:transition advTm="6162">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kitchenware, whisk&#10;&#10;Description automatically generated">
            <a:extLst>
              <a:ext uri="{FF2B5EF4-FFF2-40B4-BE49-F238E27FC236}">
                <a16:creationId xmlns:a16="http://schemas.microsoft.com/office/drawing/2014/main" id="{B93FAEB9-7948-42F8-B2F8-25016ACAE1A6}"/>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0" y="2687782"/>
            <a:ext cx="12436475" cy="6994525"/>
          </a:xfrm>
          <a:prstGeom prst="rect">
            <a:avLst/>
          </a:prstGeom>
        </p:spPr>
      </p:pic>
      <p:sp>
        <p:nvSpPr>
          <p:cNvPr id="2" name="Title 1">
            <a:extLst>
              <a:ext uri="{FF2B5EF4-FFF2-40B4-BE49-F238E27FC236}">
                <a16:creationId xmlns:a16="http://schemas.microsoft.com/office/drawing/2014/main" id="{938FB338-56A9-4D33-A953-68CE3175C204}"/>
              </a:ext>
            </a:extLst>
          </p:cNvPr>
          <p:cNvSpPr>
            <a:spLocks noGrp="1"/>
          </p:cNvSpPr>
          <p:nvPr>
            <p:ph type="title"/>
          </p:nvPr>
        </p:nvSpPr>
        <p:spPr/>
        <p:txBody>
          <a:bodyPr/>
          <a:lstStyle/>
          <a:p>
            <a:r>
              <a:rPr lang="en-US" b="1"/>
              <a:t>Support scenarios</a:t>
            </a:r>
          </a:p>
        </p:txBody>
      </p:sp>
      <p:sp>
        <p:nvSpPr>
          <p:cNvPr id="3" name="Text Placeholder 2">
            <a:extLst>
              <a:ext uri="{FF2B5EF4-FFF2-40B4-BE49-F238E27FC236}">
                <a16:creationId xmlns:a16="http://schemas.microsoft.com/office/drawing/2014/main" id="{B9187E8C-4AE5-456B-A0B2-897DE3AE3840}"/>
              </a:ext>
            </a:extLst>
          </p:cNvPr>
          <p:cNvSpPr>
            <a:spLocks noGrp="1"/>
          </p:cNvSpPr>
          <p:nvPr>
            <p:ph type="body" sz="quarter" idx="10"/>
          </p:nvPr>
        </p:nvSpPr>
        <p:spPr>
          <a:xfrm>
            <a:off x="327711" y="1431497"/>
            <a:ext cx="11888787" cy="3711785"/>
          </a:xfrm>
        </p:spPr>
        <p:txBody>
          <a:bodyPr/>
          <a:lstStyle/>
          <a:p>
            <a:r>
              <a:rPr lang="en-US" b="1"/>
              <a:t>Log collection</a:t>
            </a:r>
          </a:p>
          <a:p>
            <a:pPr lvl="1"/>
            <a:r>
              <a:rPr lang="en-US" b="1"/>
              <a:t>Will have to use a {copy, connect, then send} approach</a:t>
            </a:r>
          </a:p>
          <a:p>
            <a:r>
              <a:rPr lang="en-US" b="1"/>
              <a:t>Unlock token</a:t>
            </a:r>
          </a:p>
          <a:p>
            <a:pPr lvl="1"/>
            <a:r>
              <a:rPr lang="en-US" b="1"/>
              <a:t>The unlock token for the privileged endpoint is a really long string that you would normally cut and paste</a:t>
            </a:r>
          </a:p>
          <a:p>
            <a:r>
              <a:rPr lang="en-US" b="1"/>
              <a:t>Working with support</a:t>
            </a:r>
          </a:p>
          <a:p>
            <a:pPr lvl="1"/>
            <a:r>
              <a:rPr lang="en-US" b="1"/>
              <a:t>Difficult with no screen sharing</a:t>
            </a:r>
          </a:p>
        </p:txBody>
      </p:sp>
    </p:spTree>
    <p:extLst>
      <p:ext uri="{BB962C8B-B14F-4D97-AF65-F5344CB8AC3E}">
        <p14:creationId xmlns:p14="http://schemas.microsoft.com/office/powerpoint/2010/main" val="3855915730"/>
      </p:ext>
    </p:extLst>
  </p:cSld>
  <p:clrMapOvr>
    <a:masterClrMapping/>
  </p:clrMapOvr>
  <p:transition advTm="100041">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Windows Activation for User VMs</a:t>
            </a:r>
          </a:p>
        </p:txBody>
      </p:sp>
      <p:sp>
        <p:nvSpPr>
          <p:cNvPr id="3" name="TextBox 2"/>
          <p:cNvSpPr txBox="1"/>
          <p:nvPr/>
        </p:nvSpPr>
        <p:spPr>
          <a:xfrm>
            <a:off x="235602" y="4945062"/>
            <a:ext cx="10819896" cy="1015578"/>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How it works…</a:t>
            </a:r>
          </a:p>
        </p:txBody>
      </p:sp>
    </p:spTree>
    <p:extLst>
      <p:ext uri="{BB962C8B-B14F-4D97-AF65-F5344CB8AC3E}">
        <p14:creationId xmlns:p14="http://schemas.microsoft.com/office/powerpoint/2010/main" val="2528904981"/>
      </p:ext>
    </p:extLst>
  </p:cSld>
  <p:clrMapOvr>
    <a:masterClrMapping/>
  </p:clrMapOvr>
  <p:transition advTm="5688">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B338-56A9-4D33-A953-68CE3175C204}"/>
              </a:ext>
            </a:extLst>
          </p:cNvPr>
          <p:cNvSpPr>
            <a:spLocks noGrp="1"/>
          </p:cNvSpPr>
          <p:nvPr>
            <p:ph type="title"/>
          </p:nvPr>
        </p:nvSpPr>
        <p:spPr/>
        <p:txBody>
          <a:bodyPr/>
          <a:lstStyle/>
          <a:p>
            <a:r>
              <a:rPr lang="en-US"/>
              <a:t>In Azure…</a:t>
            </a:r>
          </a:p>
        </p:txBody>
      </p:sp>
      <p:sp>
        <p:nvSpPr>
          <p:cNvPr id="3" name="Text Placeholder 2">
            <a:extLst>
              <a:ext uri="{FF2B5EF4-FFF2-40B4-BE49-F238E27FC236}">
                <a16:creationId xmlns:a16="http://schemas.microsoft.com/office/drawing/2014/main" id="{B9187E8C-4AE5-456B-A0B2-897DE3AE3840}"/>
              </a:ext>
            </a:extLst>
          </p:cNvPr>
          <p:cNvSpPr>
            <a:spLocks noGrp="1"/>
          </p:cNvSpPr>
          <p:nvPr>
            <p:ph type="body" sz="quarter" idx="10"/>
          </p:nvPr>
        </p:nvSpPr>
        <p:spPr>
          <a:xfrm>
            <a:off x="274702" y="1211287"/>
            <a:ext cx="11888787" cy="683264"/>
          </a:xfrm>
        </p:spPr>
        <p:txBody>
          <a:bodyPr/>
          <a:lstStyle/>
          <a:p>
            <a:r>
              <a:rPr lang="en-US"/>
              <a:t>KMS activation</a:t>
            </a:r>
          </a:p>
        </p:txBody>
      </p:sp>
      <p:sp>
        <p:nvSpPr>
          <p:cNvPr id="5" name="Title 1">
            <a:extLst>
              <a:ext uri="{FF2B5EF4-FFF2-40B4-BE49-F238E27FC236}">
                <a16:creationId xmlns:a16="http://schemas.microsoft.com/office/drawing/2014/main" id="{3882A781-387C-43A8-BF0C-612567FF9814}"/>
              </a:ext>
            </a:extLst>
          </p:cNvPr>
          <p:cNvSpPr txBox="1">
            <a:spLocks/>
          </p:cNvSpPr>
          <p:nvPr/>
        </p:nvSpPr>
        <p:spPr>
          <a:xfrm>
            <a:off x="274639" y="225788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In Azure Stack…</a:t>
            </a:r>
          </a:p>
        </p:txBody>
      </p:sp>
      <p:sp>
        <p:nvSpPr>
          <p:cNvPr id="6" name="Text Placeholder 2">
            <a:extLst>
              <a:ext uri="{FF2B5EF4-FFF2-40B4-BE49-F238E27FC236}">
                <a16:creationId xmlns:a16="http://schemas.microsoft.com/office/drawing/2014/main" id="{A05100CE-2D60-43A0-801E-BEA826DFEAC8}"/>
              </a:ext>
            </a:extLst>
          </p:cNvPr>
          <p:cNvSpPr txBox="1">
            <a:spLocks/>
          </p:cNvSpPr>
          <p:nvPr/>
        </p:nvSpPr>
        <p:spPr>
          <a:xfrm>
            <a:off x="274702" y="3173899"/>
            <a:ext cx="11887134" cy="249299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Automatic VM activation (AVMA)</a:t>
            </a:r>
          </a:p>
          <a:p>
            <a:pPr lvl="1"/>
            <a:r>
              <a:rPr lang="en-US" dirty="0">
                <a:latin typeface="Segoe UI" panose="020B0502040204020203" pitchFamily="34" charset="0"/>
                <a:cs typeface="Segoe UI" panose="020B0502040204020203" pitchFamily="34" charset="0"/>
              </a:rPr>
              <a:t>AVMA does not work for guests prior to Windows Server 2012 R2</a:t>
            </a:r>
          </a:p>
          <a:p>
            <a:pPr lvl="1"/>
            <a:r>
              <a:rPr lang="en-US" dirty="0">
                <a:latin typeface="Segoe UI" panose="020B0502040204020203" pitchFamily="34" charset="0"/>
                <a:cs typeface="Segoe UI" panose="020B0502040204020203" pitchFamily="34" charset="0"/>
              </a:rPr>
              <a:t>Could still implement your own KMS or volume activation solution as long as it resides in the disconnected environment too</a:t>
            </a:r>
          </a:p>
          <a:p>
            <a:pPr lvl="1"/>
            <a:r>
              <a:rPr lang="en-US" dirty="0">
                <a:latin typeface="Segoe UI" panose="020B0502040204020203" pitchFamily="34" charset="0"/>
                <a:cs typeface="Segoe UI" panose="020B0502040204020203" pitchFamily="34" charset="0"/>
              </a:rPr>
              <a:t>If the VM is not set up for AVMA, run </a:t>
            </a:r>
            <a:r>
              <a:rPr lang="en-CA" b="1" i="1" dirty="0" err="1"/>
              <a:t>slmgr</a:t>
            </a:r>
            <a:r>
              <a:rPr lang="en-CA" b="1" i="1" dirty="0"/>
              <a:t> /</a:t>
            </a:r>
            <a:r>
              <a:rPr lang="en-CA" b="1" i="1" dirty="0" err="1"/>
              <a:t>ipk</a:t>
            </a:r>
            <a:r>
              <a:rPr lang="en-CA" b="1" i="1" dirty="0"/>
              <a:t> &lt;AVMA key&gt;</a:t>
            </a:r>
            <a:r>
              <a:rPr lang="en-CA" dirty="0"/>
              <a:t> in the VM</a:t>
            </a:r>
            <a:endParaRPr lang="en-US" dirty="0">
              <a:latin typeface="Segoe UI" panose="020B0502040204020203" pitchFamily="34" charset="0"/>
              <a:cs typeface="Segoe UI" panose="020B0502040204020203" pitchFamily="34" charset="0"/>
            </a:endParaRPr>
          </a:p>
        </p:txBody>
      </p:sp>
      <p:pic>
        <p:nvPicPr>
          <p:cNvPr id="8" name="Picture 7" descr="A picture containing wall, monitor, indoor, jack&#10;&#10;Description automatically generated">
            <a:extLst>
              <a:ext uri="{FF2B5EF4-FFF2-40B4-BE49-F238E27FC236}">
                <a16:creationId xmlns:a16="http://schemas.microsoft.com/office/drawing/2014/main" id="{365DF4FC-CB97-41A7-90A7-4BE3D2DC1D4A}"/>
              </a:ext>
            </a:extLst>
          </p:cNvPr>
          <p:cNvPicPr>
            <a:picLocks noChangeAspect="1"/>
          </p:cNvPicPr>
          <p:nvPr/>
        </p:nvPicPr>
        <p:blipFill>
          <a:blip r:embed="rId3">
            <a:alphaModFix amt="18000"/>
            <a:extLst>
              <a:ext uri="{837473B0-CC2E-450A-ABE3-18F120FF3D39}">
                <a1611:picAttrSrcUrl xmlns:a1611="http://schemas.microsoft.com/office/drawing/2016/11/main" r:id="rId4"/>
              </a:ext>
            </a:extLst>
          </a:blip>
          <a:stretch>
            <a:fillRect/>
          </a:stretch>
        </p:blipFill>
        <p:spPr>
          <a:xfrm>
            <a:off x="6587835" y="113289"/>
            <a:ext cx="5709083" cy="570908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32569412"/>
      </p:ext>
    </p:extLst>
  </p:cSld>
  <p:clrMapOvr>
    <a:masterClrMapping/>
  </p:clrMapOvr>
  <p:transition advTm="86642">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dirty="0"/>
              <a:t>‘Reconnecting’ an Azure Stack</a:t>
            </a:r>
          </a:p>
        </p:txBody>
      </p:sp>
      <p:sp>
        <p:nvSpPr>
          <p:cNvPr id="3" name="TextBox 2"/>
          <p:cNvSpPr txBox="1"/>
          <p:nvPr/>
        </p:nvSpPr>
        <p:spPr>
          <a:xfrm>
            <a:off x="235602" y="4945062"/>
            <a:ext cx="10819896" cy="1015578"/>
          </a:xfrm>
          <a:prstGeom prst="rect">
            <a:avLst/>
          </a:prstGeom>
          <a:noFill/>
        </p:spPr>
        <p:txBody>
          <a:bodyPr wrap="square" lIns="182828" tIns="146262" rIns="182828" bIns="146262" rtlCol="0">
            <a:spAutoFit/>
          </a:bodyPr>
          <a:lstStyle/>
          <a:p>
            <a:pPr defTabSz="932502">
              <a:lnSpc>
                <a:spcPct val="90000"/>
              </a:lnSpc>
              <a:spcAft>
                <a:spcPts val="600"/>
              </a:spcAft>
            </a:pPr>
            <a:r>
              <a:rPr lang="en-US" sz="5200" dirty="0">
                <a:solidFill>
                  <a:srgbClr val="00B050"/>
                </a:solidFill>
                <a:latin typeface="Segoe UI Light" panose="020B0502040204020203" pitchFamily="34" charset="0"/>
                <a:cs typeface="Segoe UI Light" panose="020B0502040204020203" pitchFamily="34" charset="0"/>
              </a:rPr>
              <a:t>Considerations</a:t>
            </a:r>
          </a:p>
        </p:txBody>
      </p:sp>
    </p:spTree>
    <p:extLst>
      <p:ext uri="{BB962C8B-B14F-4D97-AF65-F5344CB8AC3E}">
        <p14:creationId xmlns:p14="http://schemas.microsoft.com/office/powerpoint/2010/main" val="1411891134"/>
      </p:ext>
    </p:extLst>
  </p:cSld>
  <p:clrMapOvr>
    <a:masterClrMapping/>
  </p:clrMapOvr>
  <p:transition advTm="7638">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B338-56A9-4D33-A953-68CE3175C204}"/>
              </a:ext>
            </a:extLst>
          </p:cNvPr>
          <p:cNvSpPr>
            <a:spLocks noGrp="1"/>
          </p:cNvSpPr>
          <p:nvPr>
            <p:ph type="title"/>
          </p:nvPr>
        </p:nvSpPr>
        <p:spPr/>
        <p:txBody>
          <a:bodyPr/>
          <a:lstStyle/>
          <a:p>
            <a:r>
              <a:rPr lang="en-US" dirty="0"/>
              <a:t>No ‘disconnected’ setting!</a:t>
            </a:r>
          </a:p>
        </p:txBody>
      </p:sp>
      <p:sp>
        <p:nvSpPr>
          <p:cNvPr id="3" name="Text Placeholder 2">
            <a:extLst>
              <a:ext uri="{FF2B5EF4-FFF2-40B4-BE49-F238E27FC236}">
                <a16:creationId xmlns:a16="http://schemas.microsoft.com/office/drawing/2014/main" id="{B9187E8C-4AE5-456B-A0B2-897DE3AE3840}"/>
              </a:ext>
            </a:extLst>
          </p:cNvPr>
          <p:cNvSpPr>
            <a:spLocks noGrp="1"/>
          </p:cNvSpPr>
          <p:nvPr>
            <p:ph type="body" sz="quarter" idx="10"/>
          </p:nvPr>
        </p:nvSpPr>
        <p:spPr>
          <a:xfrm>
            <a:off x="274702" y="1211287"/>
            <a:ext cx="11888787" cy="1181862"/>
          </a:xfrm>
        </p:spPr>
        <p:txBody>
          <a:bodyPr/>
          <a:lstStyle/>
          <a:p>
            <a:r>
              <a:rPr lang="en-US" dirty="0"/>
              <a:t>Azure Stack does not have a </a:t>
            </a:r>
            <a:r>
              <a:rPr lang="en-US"/>
              <a:t>specific setting</a:t>
            </a:r>
            <a:br>
              <a:rPr lang="en-US"/>
            </a:br>
            <a:r>
              <a:rPr lang="en-US"/>
              <a:t>indicating it </a:t>
            </a:r>
            <a:r>
              <a:rPr lang="en-US" dirty="0"/>
              <a:t>is disconnected</a:t>
            </a:r>
          </a:p>
        </p:txBody>
      </p:sp>
      <p:sp>
        <p:nvSpPr>
          <p:cNvPr id="5" name="Title 1">
            <a:extLst>
              <a:ext uri="{FF2B5EF4-FFF2-40B4-BE49-F238E27FC236}">
                <a16:creationId xmlns:a16="http://schemas.microsoft.com/office/drawing/2014/main" id="{3882A781-387C-43A8-BF0C-612567FF9814}"/>
              </a:ext>
            </a:extLst>
          </p:cNvPr>
          <p:cNvSpPr txBox="1">
            <a:spLocks/>
          </p:cNvSpPr>
          <p:nvPr/>
        </p:nvSpPr>
        <p:spPr>
          <a:xfrm>
            <a:off x="274639" y="225788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If you reconnect…</a:t>
            </a:r>
          </a:p>
        </p:txBody>
      </p:sp>
      <p:pic>
        <p:nvPicPr>
          <p:cNvPr id="7" name="Picture 6" descr="A close up of electronics&#10;&#10;Description automatically generated">
            <a:extLst>
              <a:ext uri="{FF2B5EF4-FFF2-40B4-BE49-F238E27FC236}">
                <a16:creationId xmlns:a16="http://schemas.microsoft.com/office/drawing/2014/main" id="{4FFF460D-FA5D-44FC-B5B7-120EFE2B2BD6}"/>
              </a:ext>
            </a:extLst>
          </p:cNvPr>
          <p:cNvPicPr>
            <a:picLocks noChangeAspect="1"/>
          </p:cNvPicPr>
          <p:nvPr/>
        </p:nvPicPr>
        <p:blipFill>
          <a:blip r:embed="rId3">
            <a:alphaModFix amt="55000"/>
            <a:extLst>
              <a:ext uri="{837473B0-CC2E-450A-ABE3-18F120FF3D39}">
                <a1611:picAttrSrcUrl xmlns:a1611="http://schemas.microsoft.com/office/drawing/2016/11/main" r:id="rId4"/>
              </a:ext>
            </a:extLst>
          </a:blip>
          <a:stretch>
            <a:fillRect/>
          </a:stretch>
        </p:blipFill>
        <p:spPr>
          <a:xfrm>
            <a:off x="9466413" y="-656187"/>
            <a:ext cx="3594100" cy="5384800"/>
          </a:xfrm>
          <a:prstGeom prst="rect">
            <a:avLst/>
          </a:prstGeom>
        </p:spPr>
      </p:pic>
      <p:sp>
        <p:nvSpPr>
          <p:cNvPr id="10" name="Text Placeholder 2">
            <a:extLst>
              <a:ext uri="{FF2B5EF4-FFF2-40B4-BE49-F238E27FC236}">
                <a16:creationId xmlns:a16="http://schemas.microsoft.com/office/drawing/2014/main" id="{4B09D923-31A1-4846-80BB-76ED5484059B}"/>
              </a:ext>
            </a:extLst>
          </p:cNvPr>
          <p:cNvSpPr txBox="1">
            <a:spLocks/>
          </p:cNvSpPr>
          <p:nvPr/>
        </p:nvSpPr>
        <p:spPr>
          <a:xfrm>
            <a:off x="168484" y="3109359"/>
            <a:ext cx="12162061" cy="35086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public IP range cannot be changed, so</a:t>
            </a:r>
            <a:br>
              <a:rPr lang="en-US" dirty="0"/>
            </a:br>
            <a:r>
              <a:rPr lang="en-US" dirty="0"/>
              <a:t>it may not be correct for connecting above the </a:t>
            </a:r>
            <a:r>
              <a:rPr lang="en-US" dirty="0" err="1"/>
              <a:t>ToR</a:t>
            </a:r>
            <a:r>
              <a:rPr lang="en-US" dirty="0"/>
              <a:t> switches</a:t>
            </a:r>
          </a:p>
          <a:p>
            <a:r>
              <a:rPr lang="en-US" dirty="0"/>
              <a:t>Once reconnected, you could switch from capacity to consumption-based billing</a:t>
            </a:r>
          </a:p>
          <a:p>
            <a:r>
              <a:rPr lang="en-US" dirty="0"/>
              <a:t>You could enable Marketplace syndication</a:t>
            </a:r>
          </a:p>
          <a:p>
            <a:r>
              <a:rPr lang="en-US" dirty="0"/>
              <a:t>(You cannot change from AD FS to AAD authentication)</a:t>
            </a:r>
          </a:p>
        </p:txBody>
      </p:sp>
    </p:spTree>
    <p:extLst>
      <p:ext uri="{BB962C8B-B14F-4D97-AF65-F5344CB8AC3E}">
        <p14:creationId xmlns:p14="http://schemas.microsoft.com/office/powerpoint/2010/main" val="3485445515"/>
      </p:ext>
    </p:extLst>
  </p:cSld>
  <p:clrMapOvr>
    <a:masterClrMapping/>
  </p:clrMapOvr>
  <p:transition advTm="40392">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906331"/>
            <a:ext cx="10056812" cy="1181862"/>
          </a:xfrm>
        </p:spPr>
        <p:txBody>
          <a:bodyPr/>
          <a:lstStyle/>
          <a:p>
            <a:r>
              <a:rPr lang="en-US"/>
              <a:t>Questions?</a:t>
            </a:r>
          </a:p>
        </p:txBody>
      </p:sp>
    </p:spTree>
    <p:extLst>
      <p:ext uri="{BB962C8B-B14F-4D97-AF65-F5344CB8AC3E}">
        <p14:creationId xmlns:p14="http://schemas.microsoft.com/office/powerpoint/2010/main" val="1380207825"/>
      </p:ext>
    </p:extLst>
  </p:cSld>
  <p:clrMapOvr>
    <a:masterClrMapping/>
  </p:clrMapOvr>
  <mc:AlternateContent xmlns:mc="http://schemas.openxmlformats.org/markup-compatibility/2006" xmlns:p14="http://schemas.microsoft.com/office/powerpoint/2010/main">
    <mc:Choice Requires="p14">
      <p:transition spd="med" p14:dur="700" advTm="12290">
        <p:fade/>
      </p:transition>
    </mc:Choice>
    <mc:Fallback xmlns="">
      <p:transition spd="med" advTm="1229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How often does Azure Stack need to connect?</a:t>
            </a:r>
          </a:p>
        </p:txBody>
      </p:sp>
      <p:sp>
        <p:nvSpPr>
          <p:cNvPr id="3" name="TextBox 2">
            <a:extLst>
              <a:ext uri="{FF2B5EF4-FFF2-40B4-BE49-F238E27FC236}">
                <a16:creationId xmlns:a16="http://schemas.microsoft.com/office/drawing/2014/main" id="{45700CC9-F165-480C-8261-12ED77CF1485}"/>
              </a:ext>
            </a:extLst>
          </p:cNvPr>
          <p:cNvSpPr txBox="1"/>
          <p:nvPr/>
        </p:nvSpPr>
        <p:spPr>
          <a:xfrm>
            <a:off x="694623" y="3011708"/>
            <a:ext cx="5715000" cy="251145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200" b="1">
                <a:gradFill>
                  <a:gsLst>
                    <a:gs pos="2917">
                      <a:schemeClr val="tx1"/>
                    </a:gs>
                    <a:gs pos="30000">
                      <a:schemeClr val="tx1"/>
                    </a:gs>
                  </a:gsLst>
                  <a:lin ang="5400000" scaled="0"/>
                </a:gradFill>
              </a:rPr>
              <a:t>The licensing terms for a ‘connected’ Azure Stack state that it must connect for billing purposes at least once every 30 days</a:t>
            </a:r>
          </a:p>
        </p:txBody>
      </p:sp>
      <p:pic>
        <p:nvPicPr>
          <p:cNvPr id="5" name="Picture 4">
            <a:extLst>
              <a:ext uri="{FF2B5EF4-FFF2-40B4-BE49-F238E27FC236}">
                <a16:creationId xmlns:a16="http://schemas.microsoft.com/office/drawing/2014/main" id="{BA3718CF-FA0F-45C2-82D8-7D7304845336}"/>
              </a:ext>
            </a:extLst>
          </p:cNvPr>
          <p:cNvPicPr>
            <a:picLocks noChangeAspect="1"/>
          </p:cNvPicPr>
          <p:nvPr/>
        </p:nvPicPr>
        <p:blipFill>
          <a:blip r:embed="rId2">
            <a:alphaModFix amt="62000"/>
            <a:extLst>
              <a:ext uri="{837473B0-CC2E-450A-ABE3-18F120FF3D39}">
                <a1611:picAttrSrcUrl xmlns:a1611="http://schemas.microsoft.com/office/drawing/2016/11/main" r:id="rId3"/>
              </a:ext>
            </a:extLst>
          </a:blip>
          <a:stretch>
            <a:fillRect/>
          </a:stretch>
        </p:blipFill>
        <p:spPr>
          <a:xfrm>
            <a:off x="5875337" y="2136775"/>
            <a:ext cx="6477000" cy="4857750"/>
          </a:xfrm>
          <a:prstGeom prst="rect">
            <a:avLst/>
          </a:prstGeom>
        </p:spPr>
      </p:pic>
    </p:spTree>
    <p:extLst>
      <p:ext uri="{BB962C8B-B14F-4D97-AF65-F5344CB8AC3E}">
        <p14:creationId xmlns:p14="http://schemas.microsoft.com/office/powerpoint/2010/main" val="148530104"/>
      </p:ext>
    </p:extLst>
  </p:cSld>
  <p:clrMapOvr>
    <a:masterClrMapping/>
  </p:clrMapOvr>
  <p:transition advTm="31491">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0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B413-120E-4367-94E6-8977673FA480}"/>
              </a:ext>
            </a:extLst>
          </p:cNvPr>
          <p:cNvSpPr>
            <a:spLocks noGrp="1"/>
          </p:cNvSpPr>
          <p:nvPr>
            <p:ph type="title"/>
          </p:nvPr>
        </p:nvSpPr>
        <p:spPr/>
        <p:txBody>
          <a:bodyPr/>
          <a:lstStyle/>
          <a:p>
            <a:r>
              <a:rPr lang="en-US"/>
              <a:t>Sometimes-Connected Scenarios</a:t>
            </a:r>
          </a:p>
        </p:txBody>
      </p:sp>
      <p:sp>
        <p:nvSpPr>
          <p:cNvPr id="3" name="TextBox 2">
            <a:extLst>
              <a:ext uri="{FF2B5EF4-FFF2-40B4-BE49-F238E27FC236}">
                <a16:creationId xmlns:a16="http://schemas.microsoft.com/office/drawing/2014/main" id="{45700CC9-F165-480C-8261-12ED77CF1485}"/>
              </a:ext>
            </a:extLst>
          </p:cNvPr>
          <p:cNvSpPr txBox="1"/>
          <p:nvPr/>
        </p:nvSpPr>
        <p:spPr>
          <a:xfrm>
            <a:off x="406686" y="1538966"/>
            <a:ext cx="10744200"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Cruise ship</a:t>
            </a:r>
          </a:p>
          <a:p>
            <a:pPr marL="342900" indent="-342900">
              <a:lnSpc>
                <a:spcPct val="90000"/>
              </a:lnSpc>
              <a:spcAft>
                <a:spcPts val="600"/>
              </a:spcAft>
              <a:buFont typeface="Arial" panose="020B0604020202020204" pitchFamily="34" charset="0"/>
              <a:buChar char="•"/>
            </a:pPr>
            <a:r>
              <a:rPr lang="en-US" sz="2800" b="1">
                <a:gradFill>
                  <a:gsLst>
                    <a:gs pos="2917">
                      <a:schemeClr val="tx1"/>
                    </a:gs>
                    <a:gs pos="30000">
                      <a:schemeClr val="tx1"/>
                    </a:gs>
                  </a:gsLst>
                  <a:lin ang="5400000" scaled="0"/>
                </a:gradFill>
              </a:rPr>
              <a:t>Mobile unit (exploration, military, disaster relief)</a:t>
            </a:r>
          </a:p>
        </p:txBody>
      </p:sp>
      <p:pic>
        <p:nvPicPr>
          <p:cNvPr id="5" name="Picture 4" descr="A view of a beach&#10;&#10;Description automatically generated">
            <a:extLst>
              <a:ext uri="{FF2B5EF4-FFF2-40B4-BE49-F238E27FC236}">
                <a16:creationId xmlns:a16="http://schemas.microsoft.com/office/drawing/2014/main" id="{CF6071CC-B33D-4A93-9EF1-358B9EF561D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81995" y="3304420"/>
            <a:ext cx="5354479" cy="3689571"/>
          </a:xfrm>
          <a:prstGeom prst="rect">
            <a:avLst/>
          </a:prstGeom>
        </p:spPr>
      </p:pic>
      <p:pic>
        <p:nvPicPr>
          <p:cNvPr id="8" name="Picture 7" descr="A large ship in the water&#10;&#10;Description automatically generated">
            <a:extLst>
              <a:ext uri="{FF2B5EF4-FFF2-40B4-BE49-F238E27FC236}">
                <a16:creationId xmlns:a16="http://schemas.microsoft.com/office/drawing/2014/main" id="{1D58B1B6-6567-465E-9233-4701AC26616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3307594"/>
            <a:ext cx="5543454" cy="3686397"/>
          </a:xfrm>
          <a:prstGeom prst="rect">
            <a:avLst/>
          </a:prstGeom>
        </p:spPr>
      </p:pic>
      <p:sp>
        <p:nvSpPr>
          <p:cNvPr id="9" name="TextBox 8">
            <a:extLst>
              <a:ext uri="{FF2B5EF4-FFF2-40B4-BE49-F238E27FC236}">
                <a16:creationId xmlns:a16="http://schemas.microsoft.com/office/drawing/2014/main" id="{27995725-8668-4FCD-852D-FFEAA5B72A49}"/>
              </a:ext>
            </a:extLst>
          </p:cNvPr>
          <p:cNvSpPr txBox="1"/>
          <p:nvPr/>
        </p:nvSpPr>
        <p:spPr>
          <a:xfrm>
            <a:off x="4313237" y="4764087"/>
            <a:ext cx="3810000" cy="433965"/>
          </a:xfrm>
          <a:prstGeom prst="rect">
            <a:avLst/>
          </a:prstGeom>
          <a:noFill/>
        </p:spPr>
        <p:txBody>
          <a:bodyPr wrap="square" lIns="182880" tIns="146304" rIns="182880" bIns="146304" rtlCol="0">
            <a:spAutoFit/>
          </a:bodyPr>
          <a:lstStyle/>
          <a:p>
            <a:r>
              <a:rPr lang="en-US" sz="900">
                <a:hlinkClick r:id="rId5" tooltip="http://www.lawyersandsettlements.com/blog/tag/carnival-cruise-lines"/>
              </a:rPr>
              <a:t>This Photo</a:t>
            </a:r>
            <a:r>
              <a:rPr lang="en-US" sz="900"/>
              <a:t> by Unknown Author is licensed under </a:t>
            </a:r>
            <a:r>
              <a:rPr lang="en-US" sz="900">
                <a:hlinkClick r:id="rId6" tooltip="https://creativecommons.org/licenses/by-nd/3.0/"/>
              </a:rPr>
              <a:t>CC BY-ND</a:t>
            </a:r>
            <a:endParaRPr lang="en-US" sz="900"/>
          </a:p>
        </p:txBody>
      </p:sp>
      <p:pic>
        <p:nvPicPr>
          <p:cNvPr id="11" name="Picture 10" descr="A truck with a mountain in the snow&#10;&#10;Description automatically generated">
            <a:extLst>
              <a:ext uri="{FF2B5EF4-FFF2-40B4-BE49-F238E27FC236}">
                <a16:creationId xmlns:a16="http://schemas.microsoft.com/office/drawing/2014/main" id="{80406862-9482-4957-AB21-8B16A495E1D0}"/>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24651" r="5711"/>
          <a:stretch/>
        </p:blipFill>
        <p:spPr>
          <a:xfrm>
            <a:off x="4589039" y="3308127"/>
            <a:ext cx="3850703" cy="3686398"/>
          </a:xfrm>
          <a:prstGeom prst="rect">
            <a:avLst/>
          </a:prstGeom>
        </p:spPr>
      </p:pic>
    </p:spTree>
    <p:extLst>
      <p:ext uri="{BB962C8B-B14F-4D97-AF65-F5344CB8AC3E}">
        <p14:creationId xmlns:p14="http://schemas.microsoft.com/office/powerpoint/2010/main" val="3674812355"/>
      </p:ext>
    </p:extLst>
  </p:cSld>
  <p:clrMapOvr>
    <a:masterClrMapping/>
  </p:clrMapOvr>
  <p:transition advTm="127370">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139" y="2049461"/>
            <a:ext cx="11734297" cy="2819401"/>
          </a:xfrm>
        </p:spPr>
        <p:txBody>
          <a:bodyPr/>
          <a:lstStyle/>
          <a:p>
            <a:r>
              <a:rPr lang="en-US" sz="7150"/>
              <a:t>Adjacent Systems for Identity, Monitoring, and Management</a:t>
            </a:r>
          </a:p>
        </p:txBody>
      </p:sp>
      <p:sp>
        <p:nvSpPr>
          <p:cNvPr id="3" name="TextBox 2"/>
          <p:cNvSpPr txBox="1"/>
          <p:nvPr/>
        </p:nvSpPr>
        <p:spPr>
          <a:xfrm>
            <a:off x="235602" y="4945062"/>
            <a:ext cx="10819896" cy="1015578"/>
          </a:xfrm>
          <a:prstGeom prst="rect">
            <a:avLst/>
          </a:prstGeom>
          <a:noFill/>
        </p:spPr>
        <p:txBody>
          <a:bodyPr wrap="square" lIns="182828" tIns="146262" rIns="182828" bIns="146262" rtlCol="0">
            <a:spAutoFit/>
          </a:bodyPr>
          <a:lstStyle/>
          <a:p>
            <a:pPr defTabSz="932502">
              <a:lnSpc>
                <a:spcPct val="90000"/>
              </a:lnSpc>
              <a:spcAft>
                <a:spcPts val="600"/>
              </a:spcAft>
            </a:pPr>
            <a:r>
              <a:rPr lang="en-US" sz="5200">
                <a:solidFill>
                  <a:srgbClr val="00B050"/>
                </a:solidFill>
                <a:latin typeface="Segoe UI Light" panose="020B0502040204020203" pitchFamily="34" charset="0"/>
                <a:cs typeface="Segoe UI Light" panose="020B0502040204020203" pitchFamily="34" charset="0"/>
              </a:rPr>
              <a:t>Connecting to other local ‘stuff’</a:t>
            </a:r>
          </a:p>
        </p:txBody>
      </p:sp>
    </p:spTree>
    <p:extLst>
      <p:ext uri="{BB962C8B-B14F-4D97-AF65-F5344CB8AC3E}">
        <p14:creationId xmlns:p14="http://schemas.microsoft.com/office/powerpoint/2010/main" val="262331572"/>
      </p:ext>
    </p:extLst>
  </p:cSld>
  <p:clrMapOvr>
    <a:masterClrMapping/>
  </p:clrMapOvr>
  <p:transition advTm="22317">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109.6|53.8"/>
</p:tagLst>
</file>

<file path=ppt/tags/tag3.xml><?xml version="1.0" encoding="utf-8"?>
<p:tagLst xmlns:a="http://schemas.openxmlformats.org/drawingml/2006/main" xmlns:r="http://schemas.openxmlformats.org/officeDocument/2006/relationships" xmlns:p="http://schemas.openxmlformats.org/presentationml/2006/main">
  <p:tag name="TIMING" val="|18.1|14.3|22.7|9.8|15.6|9.8|5.2"/>
</p:tagLst>
</file>

<file path=ppt/tags/tag4.xml><?xml version="1.0" encoding="utf-8"?>
<p:tagLst xmlns:a="http://schemas.openxmlformats.org/drawingml/2006/main" xmlns:r="http://schemas.openxmlformats.org/officeDocument/2006/relationships" xmlns:p="http://schemas.openxmlformats.org/presentationml/2006/main">
  <p:tag name="TIMING" val="|43.5|5|5.3|50.7|13.9"/>
</p:tagLst>
</file>

<file path=ppt/tags/tag5.xml><?xml version="1.0" encoding="utf-8"?>
<p:tagLst xmlns:a="http://schemas.openxmlformats.org/drawingml/2006/main" xmlns:r="http://schemas.openxmlformats.org/officeDocument/2006/relationships" xmlns:p="http://schemas.openxmlformats.org/presentationml/2006/main">
  <p:tag name="TIMING" val="|8|13.3|11.3|6.5|11.4|12.8|18.1"/>
</p:tagLst>
</file>

<file path=ppt/tags/tag6.xml><?xml version="1.0" encoding="utf-8"?>
<p:tagLst xmlns:a="http://schemas.openxmlformats.org/drawingml/2006/main" xmlns:r="http://schemas.openxmlformats.org/officeDocument/2006/relationships" xmlns:p="http://schemas.openxmlformats.org/presentationml/2006/main">
  <p:tag name="TIMING" val="|68.5|57"/>
</p:tagLst>
</file>

<file path=ppt/tags/tag7.xml><?xml version="1.0" encoding="utf-8"?>
<p:tagLst xmlns:a="http://schemas.openxmlformats.org/drawingml/2006/main" xmlns:r="http://schemas.openxmlformats.org/officeDocument/2006/relationships" xmlns:p="http://schemas.openxmlformats.org/presentationml/2006/main">
  <p:tag name="TIMING" val="|12.9|9.7"/>
</p:tagLst>
</file>

<file path=ppt/tags/tag8.xml><?xml version="1.0" encoding="utf-8"?>
<p:tagLst xmlns:a="http://schemas.openxmlformats.org/drawingml/2006/main" xmlns:r="http://schemas.openxmlformats.org/officeDocument/2006/relationships" xmlns:p="http://schemas.openxmlformats.org/presentationml/2006/main">
  <p:tag name="TIMING" val="|28.4|9.9"/>
</p:tagLst>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1_COLOR TEMPLATE">
  <a:themeElements>
    <a:clrScheme name="Custom 25">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1_MCHS2017_16-9_White Template">
  <a:themeElements>
    <a:clrScheme name="Custom 4">
      <a:dk1>
        <a:srgbClr val="505050"/>
      </a:dk1>
      <a:lt1>
        <a:srgbClr val="FFFFFF"/>
      </a:lt1>
      <a:dk2>
        <a:srgbClr val="737373"/>
      </a:dk2>
      <a:lt2>
        <a:srgbClr val="D2D2D2"/>
      </a:lt2>
      <a:accent1>
        <a:srgbClr val="0078D7"/>
      </a:accent1>
      <a:accent2>
        <a:srgbClr val="5C2D91"/>
      </a:accent2>
      <a:accent3>
        <a:srgbClr val="E81123"/>
      </a:accent3>
      <a:accent4>
        <a:srgbClr val="107C10"/>
      </a:accent4>
      <a:accent5>
        <a:srgbClr val="00205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HS2017_16-9_Template_3_1_17" id="{F58707D0-8742-479E-9F3B-C4C9787DF65C}" vid="{C971FD0B-3FB0-4B45-B5B9-08546554E010}"/>
    </a:ext>
  </a:extLst>
</a:theme>
</file>

<file path=ppt/theme/theme5.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4719</Words>
  <Application>Microsoft Office PowerPoint</Application>
  <PresentationFormat>Custom</PresentationFormat>
  <Paragraphs>525</Paragraphs>
  <Slides>70</Slides>
  <Notes>45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70</vt:i4>
      </vt:variant>
    </vt:vector>
  </HeadingPairs>
  <TitlesOfParts>
    <vt:vector size="82" baseType="lpstr">
      <vt:lpstr>Arial</vt:lpstr>
      <vt:lpstr>Calibri</vt:lpstr>
      <vt:lpstr>Consolas</vt:lpstr>
      <vt:lpstr>Segoe UI</vt:lpstr>
      <vt:lpstr>Segoe UI Light</vt:lpstr>
      <vt:lpstr>Segoe UI Semilight</vt:lpstr>
      <vt:lpstr>Wingdings</vt:lpstr>
      <vt:lpstr>WHITE TEMPLATE</vt:lpstr>
      <vt:lpstr>DARK GRAY TEMPLATE</vt:lpstr>
      <vt:lpstr>1_COLOR TEMPLATE</vt:lpstr>
      <vt:lpstr>1_MCHS2017_16-9_White Template</vt:lpstr>
      <vt:lpstr>1_WHITE TEMPLATE</vt:lpstr>
      <vt:lpstr>Microsoft Azure Stack Disconnected Scenarios</vt:lpstr>
      <vt:lpstr>Agenda</vt:lpstr>
      <vt:lpstr>Why run disconnected?</vt:lpstr>
      <vt:lpstr>Connectedness and Identity</vt:lpstr>
      <vt:lpstr>Connectedness affects the identity decision</vt:lpstr>
      <vt:lpstr>Disconnected – Always or Sometimes?</vt:lpstr>
      <vt:lpstr>How often does Azure Stack need to connect?</vt:lpstr>
      <vt:lpstr>Sometimes-Connected Scenarios</vt:lpstr>
      <vt:lpstr>Adjacent Systems for Identity, Monitoring, and Management</vt:lpstr>
      <vt:lpstr>Minimal ‘Normal’ Deployment</vt:lpstr>
      <vt:lpstr>…With In-Rack Infrastructure</vt:lpstr>
      <vt:lpstr>Adjacent Systems</vt:lpstr>
      <vt:lpstr>‘Mobile’ Azure Stack – No Border Routers</vt:lpstr>
      <vt:lpstr>What breaks if you are disconnected?</vt:lpstr>
      <vt:lpstr>Impacts of being disconnected (1)</vt:lpstr>
      <vt:lpstr>Impacts of being disconnected (2)</vt:lpstr>
      <vt:lpstr>Impacts of being disconnected (3)</vt:lpstr>
      <vt:lpstr>Impacts of being disconnected (4)</vt:lpstr>
      <vt:lpstr>App Service - Impacts of being disconnected</vt:lpstr>
      <vt:lpstr>App Service – More disconnected impacts</vt:lpstr>
      <vt:lpstr>Deployment of a Disconnected Azure Stack</vt:lpstr>
      <vt:lpstr>Deployment considerations</vt:lpstr>
      <vt:lpstr>PowerShell on a Disconnected Azure Stack</vt:lpstr>
      <vt:lpstr>PowerShell Download Process</vt:lpstr>
      <vt:lpstr>Disconnected Registration</vt:lpstr>
      <vt:lpstr>Registration Process</vt:lpstr>
      <vt:lpstr>Disconnected Resource Provider Installation</vt:lpstr>
      <vt:lpstr>Resource Provider Installation Process</vt:lpstr>
      <vt:lpstr>App Service RP offline installation</vt:lpstr>
      <vt:lpstr>App Service RP offline installation</vt:lpstr>
      <vt:lpstr>App Service RP offline installation</vt:lpstr>
      <vt:lpstr>SQL/mySQL RP</vt:lpstr>
      <vt:lpstr>Disconnected Certificate Use</vt:lpstr>
      <vt:lpstr>PKI considerations</vt:lpstr>
      <vt:lpstr>Disconnected Identity with ADFS</vt:lpstr>
      <vt:lpstr>Disconnected Identity with AD FS</vt:lpstr>
      <vt:lpstr>Active Directory Federation Services and Graph </vt:lpstr>
      <vt:lpstr>Setting up AD FS integration</vt:lpstr>
      <vt:lpstr>What is Graph?</vt:lpstr>
      <vt:lpstr>Requirements and Tasks</vt:lpstr>
      <vt:lpstr>Graph Ports</vt:lpstr>
      <vt:lpstr>ADFS and Smartcard Logon</vt:lpstr>
      <vt:lpstr>Disconnected Time Sync</vt:lpstr>
      <vt:lpstr>Time Sync</vt:lpstr>
      <vt:lpstr>Disconnected Marketplace Syndication</vt:lpstr>
      <vt:lpstr>Disconnected Marketplace Syndication</vt:lpstr>
      <vt:lpstr>Prerequisites</vt:lpstr>
      <vt:lpstr>Download Process</vt:lpstr>
      <vt:lpstr>Selecting Marketplace items</vt:lpstr>
      <vt:lpstr>Copying to Azure Stack storage</vt:lpstr>
      <vt:lpstr>Import to Azure Stack Marketplace</vt:lpstr>
      <vt:lpstr>What about ‘side loading’?</vt:lpstr>
      <vt:lpstr>Side loading AZPKG</vt:lpstr>
      <vt:lpstr>Import an AZPKG</vt:lpstr>
      <vt:lpstr>No Git Integration from Portal</vt:lpstr>
      <vt:lpstr>Disconnected Licensing, Billing, and Consumption Reporting</vt:lpstr>
      <vt:lpstr>Considerations</vt:lpstr>
      <vt:lpstr>Connected vs disconnected billing and usage</vt:lpstr>
      <vt:lpstr>Disconnected Backup</vt:lpstr>
      <vt:lpstr>Infrastructure Backup</vt:lpstr>
      <vt:lpstr>User workload Backup</vt:lpstr>
      <vt:lpstr>User IaaS VM backup/restore</vt:lpstr>
      <vt:lpstr>Disconnected Support Scenarios</vt:lpstr>
      <vt:lpstr>Support scenarios</vt:lpstr>
      <vt:lpstr>Windows Activation for User VMs</vt:lpstr>
      <vt:lpstr>In Azure…</vt:lpstr>
      <vt:lpstr>‘Reconnecting’ an Azure Stack</vt:lpstr>
      <vt:lpstr>No ‘disconnected’ setting!</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2021-01-20T16:18:15Z</dcterms:created>
  <dcterms:modified xsi:type="dcterms:W3CDTF">2021-06-01T13:01:07Z</dcterms:modified>
</cp:coreProperties>
</file>